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7"/>
  </p:notesMasterIdLst>
  <p:sldIdLst>
    <p:sldId id="259" r:id="rId2"/>
    <p:sldId id="261" r:id="rId3"/>
    <p:sldId id="264" r:id="rId4"/>
    <p:sldId id="265" r:id="rId5"/>
    <p:sldId id="266" r:id="rId6"/>
    <p:sldId id="269" r:id="rId7"/>
    <p:sldId id="292" r:id="rId8"/>
    <p:sldId id="267" r:id="rId9"/>
    <p:sldId id="268" r:id="rId10"/>
    <p:sldId id="270" r:id="rId11"/>
    <p:sldId id="271" r:id="rId12"/>
    <p:sldId id="272" r:id="rId13"/>
    <p:sldId id="273" r:id="rId14"/>
    <p:sldId id="274" r:id="rId15"/>
    <p:sldId id="275" r:id="rId16"/>
    <p:sldId id="289" r:id="rId17"/>
    <p:sldId id="281" r:id="rId18"/>
    <p:sldId id="293" r:id="rId19"/>
    <p:sldId id="282" r:id="rId20"/>
    <p:sldId id="280" r:id="rId21"/>
    <p:sldId id="279" r:id="rId22"/>
    <p:sldId id="276" r:id="rId23"/>
    <p:sldId id="277" r:id="rId24"/>
    <p:sldId id="278" r:id="rId25"/>
    <p:sldId id="283" r:id="rId26"/>
    <p:sldId id="288" r:id="rId27"/>
    <p:sldId id="290" r:id="rId28"/>
    <p:sldId id="291" r:id="rId29"/>
    <p:sldId id="294" r:id="rId30"/>
    <p:sldId id="295" r:id="rId31"/>
    <p:sldId id="284" r:id="rId32"/>
    <p:sldId id="285" r:id="rId33"/>
    <p:sldId id="296" r:id="rId34"/>
    <p:sldId id="286" r:id="rId35"/>
    <p:sldId id="287" r:id="rId3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59" autoAdjust="0"/>
    <p:restoredTop sz="94660"/>
  </p:normalViewPr>
  <p:slideViewPr>
    <p:cSldViewPr snapToGrid="0" showGuides="1">
      <p:cViewPr varScale="1">
        <p:scale>
          <a:sx n="88" d="100"/>
          <a:sy n="88" d="100"/>
        </p:scale>
        <p:origin x="312" y="6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A7D2252-3BBA-4B10-93DF-D9DF379DAE4B}" type="datetimeFigureOut">
              <a:rPr lang="en-US" smtClean="0"/>
              <a:t>6/30/2021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168FE1C-E8E3-48CD-9077-E5EC655E4D84}" type="slidenum">
              <a:rPr lang="en-US" smtClean="0"/>
              <a:t>‹#›</a:t>
            </a:fld>
            <a:endParaRPr lang="en-US"/>
          </a:p>
        </p:txBody>
      </p:sp>
    </p:spTree>
    <p:extLst>
      <p:ext uri="{BB962C8B-B14F-4D97-AF65-F5344CB8AC3E}">
        <p14:creationId xmlns:p14="http://schemas.microsoft.com/office/powerpoint/2010/main" val="24036753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168FE1C-E8E3-48CD-9077-E5EC655E4D84}" type="slidenum">
              <a:rPr lang="en-US" smtClean="0"/>
              <a:t>1</a:t>
            </a:fld>
            <a:endParaRPr lang="en-US"/>
          </a:p>
        </p:txBody>
      </p:sp>
    </p:spTree>
    <p:extLst>
      <p:ext uri="{BB962C8B-B14F-4D97-AF65-F5344CB8AC3E}">
        <p14:creationId xmlns:p14="http://schemas.microsoft.com/office/powerpoint/2010/main" val="18273211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7063658-44CC-47F0-BFB8-6E84271C6503}" type="datetime1">
              <a:rPr lang="en-US" smtClean="0"/>
              <a:t>6/30/2021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FAE7DC-6977-456D-8A8C-BB78694FFC2D}" type="slidenum">
              <a:rPr lang="en-US" smtClean="0"/>
              <a:t>‹#›</a:t>
            </a:fld>
            <a:endParaRPr lang="en-US"/>
          </a:p>
        </p:txBody>
      </p:sp>
    </p:spTree>
    <p:extLst>
      <p:ext uri="{BB962C8B-B14F-4D97-AF65-F5344CB8AC3E}">
        <p14:creationId xmlns:p14="http://schemas.microsoft.com/office/powerpoint/2010/main" val="24357599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3336810-8637-4833-AF4F-2E7E93B68CB4}" type="datetime1">
              <a:rPr lang="en-US" smtClean="0"/>
              <a:t>6/30/2021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FAE7DC-6977-456D-8A8C-BB78694FFC2D}" type="slidenum">
              <a:rPr lang="en-US" smtClean="0"/>
              <a:t>‹#›</a:t>
            </a:fld>
            <a:endParaRPr lang="en-US"/>
          </a:p>
        </p:txBody>
      </p:sp>
    </p:spTree>
    <p:extLst>
      <p:ext uri="{BB962C8B-B14F-4D97-AF65-F5344CB8AC3E}">
        <p14:creationId xmlns:p14="http://schemas.microsoft.com/office/powerpoint/2010/main" val="6327462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9BBE8E3-45F1-41F7-9D91-C1D9C789DE3E}" type="datetime1">
              <a:rPr lang="en-US" smtClean="0"/>
              <a:t>6/30/2021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FAE7DC-6977-456D-8A8C-BB78694FFC2D}" type="slidenum">
              <a:rPr lang="en-US" smtClean="0"/>
              <a:t>‹#›</a:t>
            </a:fld>
            <a:endParaRPr lang="en-US"/>
          </a:p>
        </p:txBody>
      </p:sp>
    </p:spTree>
    <p:extLst>
      <p:ext uri="{BB962C8B-B14F-4D97-AF65-F5344CB8AC3E}">
        <p14:creationId xmlns:p14="http://schemas.microsoft.com/office/powerpoint/2010/main" val="15359705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023299-AE50-4FAC-BC6E-708F090F241C}" type="datetime1">
              <a:rPr lang="en-US" smtClean="0"/>
              <a:t>6/30/2021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FAE7DC-6977-456D-8A8C-BB78694FFC2D}" type="slidenum">
              <a:rPr lang="en-US" smtClean="0"/>
              <a:t>‹#›</a:t>
            </a:fld>
            <a:endParaRPr lang="en-US"/>
          </a:p>
        </p:txBody>
      </p:sp>
    </p:spTree>
    <p:extLst>
      <p:ext uri="{BB962C8B-B14F-4D97-AF65-F5344CB8AC3E}">
        <p14:creationId xmlns:p14="http://schemas.microsoft.com/office/powerpoint/2010/main" val="26481509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6BDB013-A9FE-48FE-870A-D9FB717A1FA7}" type="datetime1">
              <a:rPr lang="en-US" smtClean="0"/>
              <a:t>6/30/2021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FAE7DC-6977-456D-8A8C-BB78694FFC2D}" type="slidenum">
              <a:rPr lang="en-US" smtClean="0"/>
              <a:t>‹#›</a:t>
            </a:fld>
            <a:endParaRPr lang="en-US"/>
          </a:p>
        </p:txBody>
      </p:sp>
    </p:spTree>
    <p:extLst>
      <p:ext uri="{BB962C8B-B14F-4D97-AF65-F5344CB8AC3E}">
        <p14:creationId xmlns:p14="http://schemas.microsoft.com/office/powerpoint/2010/main" val="9428452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CBCB867-C417-49E5-ACA2-DFE63FF2C1A9}" type="datetime1">
              <a:rPr lang="en-US" smtClean="0"/>
              <a:t>6/30/2021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CFAE7DC-6977-456D-8A8C-BB78694FFC2D}" type="slidenum">
              <a:rPr lang="en-US" smtClean="0"/>
              <a:t>‹#›</a:t>
            </a:fld>
            <a:endParaRPr lang="en-US"/>
          </a:p>
        </p:txBody>
      </p:sp>
    </p:spTree>
    <p:extLst>
      <p:ext uri="{BB962C8B-B14F-4D97-AF65-F5344CB8AC3E}">
        <p14:creationId xmlns:p14="http://schemas.microsoft.com/office/powerpoint/2010/main" val="22692309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28D09C3-1C37-476B-857E-13DD88C71BE1}" type="datetime1">
              <a:rPr lang="en-US" smtClean="0"/>
              <a:t>6/30/2021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CFAE7DC-6977-456D-8A8C-BB78694FFC2D}" type="slidenum">
              <a:rPr lang="en-US" smtClean="0"/>
              <a:t>‹#›</a:t>
            </a:fld>
            <a:endParaRPr lang="en-US"/>
          </a:p>
        </p:txBody>
      </p:sp>
    </p:spTree>
    <p:extLst>
      <p:ext uri="{BB962C8B-B14F-4D97-AF65-F5344CB8AC3E}">
        <p14:creationId xmlns:p14="http://schemas.microsoft.com/office/powerpoint/2010/main" val="9623411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53ED100-74BE-428A-9EEF-D6A16DCD5465}" type="datetime1">
              <a:rPr lang="en-US" smtClean="0"/>
              <a:t>6/30/2021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CFAE7DC-6977-456D-8A8C-BB78694FFC2D}" type="slidenum">
              <a:rPr lang="en-US" smtClean="0"/>
              <a:t>‹#›</a:t>
            </a:fld>
            <a:endParaRPr lang="en-US"/>
          </a:p>
        </p:txBody>
      </p:sp>
    </p:spTree>
    <p:extLst>
      <p:ext uri="{BB962C8B-B14F-4D97-AF65-F5344CB8AC3E}">
        <p14:creationId xmlns:p14="http://schemas.microsoft.com/office/powerpoint/2010/main" val="26304317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F15DCCB-38FC-4BDF-AA9E-E332E1F9A0BB}" type="datetime1">
              <a:rPr lang="en-US" smtClean="0"/>
              <a:t>6/30/2021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CFAE7DC-6977-456D-8A8C-BB78694FFC2D}" type="slidenum">
              <a:rPr lang="en-US" smtClean="0"/>
              <a:t>‹#›</a:t>
            </a:fld>
            <a:endParaRPr lang="en-US"/>
          </a:p>
        </p:txBody>
      </p:sp>
    </p:spTree>
    <p:extLst>
      <p:ext uri="{BB962C8B-B14F-4D97-AF65-F5344CB8AC3E}">
        <p14:creationId xmlns:p14="http://schemas.microsoft.com/office/powerpoint/2010/main" val="29292979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FF0114C-3389-4DAE-A3E1-4FF924918918}" type="datetime1">
              <a:rPr lang="en-US" smtClean="0"/>
              <a:t>6/30/2021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CFAE7DC-6977-456D-8A8C-BB78694FFC2D}" type="slidenum">
              <a:rPr lang="en-US" smtClean="0"/>
              <a:t>‹#›</a:t>
            </a:fld>
            <a:endParaRPr lang="en-US"/>
          </a:p>
        </p:txBody>
      </p:sp>
    </p:spTree>
    <p:extLst>
      <p:ext uri="{BB962C8B-B14F-4D97-AF65-F5344CB8AC3E}">
        <p14:creationId xmlns:p14="http://schemas.microsoft.com/office/powerpoint/2010/main" val="42115375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DC25BEC-FACA-4207-85EC-76C7DF331963}" type="datetime1">
              <a:rPr lang="en-US" smtClean="0"/>
              <a:t>6/30/2021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CFAE7DC-6977-456D-8A8C-BB78694FFC2D}" type="slidenum">
              <a:rPr lang="en-US" smtClean="0"/>
              <a:t>‹#›</a:t>
            </a:fld>
            <a:endParaRPr lang="en-US"/>
          </a:p>
        </p:txBody>
      </p:sp>
    </p:spTree>
    <p:extLst>
      <p:ext uri="{BB962C8B-B14F-4D97-AF65-F5344CB8AC3E}">
        <p14:creationId xmlns:p14="http://schemas.microsoft.com/office/powerpoint/2010/main" val="28170929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E63215E-AA20-49F3-B7AC-3D1653460164}" type="datetime1">
              <a:rPr lang="en-US" smtClean="0"/>
              <a:t>6/30/2021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CFAE7DC-6977-456D-8A8C-BB78694FFC2D}" type="slidenum">
              <a:rPr lang="en-US" smtClean="0"/>
              <a:t>‹#›</a:t>
            </a:fld>
            <a:endParaRPr lang="en-US"/>
          </a:p>
        </p:txBody>
      </p:sp>
    </p:spTree>
    <p:extLst>
      <p:ext uri="{BB962C8B-B14F-4D97-AF65-F5344CB8AC3E}">
        <p14:creationId xmlns:p14="http://schemas.microsoft.com/office/powerpoint/2010/main" val="18779538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897628"/>
          </a:xfrm>
        </p:spPr>
        <p:txBody>
          <a:bodyPr>
            <a:normAutofit fontScale="90000"/>
          </a:bodyPr>
          <a:lstStyle/>
          <a:p>
            <a:pPr algn="ctr"/>
            <a:r>
              <a:rPr lang="en-US" dirty="0" smtClean="0"/>
              <a:t/>
            </a:r>
            <a:br>
              <a:rPr lang="en-US" dirty="0" smtClean="0"/>
            </a:br>
            <a:r>
              <a:rPr lang="en-US" sz="5200" b="1" dirty="0" smtClean="0"/>
              <a:t>Submission to Justice Moseneke’s IEC Inquiry Into Ensuring Free and Fair 2021 Local Government Elections under Covid-19 </a:t>
            </a:r>
            <a:r>
              <a:rPr lang="en-US" sz="4900" b="1" dirty="0" smtClean="0"/>
              <a:t/>
            </a:r>
            <a:br>
              <a:rPr lang="en-US" sz="4900" b="1" dirty="0" smtClean="0"/>
            </a:br>
            <a:endParaRPr lang="en-US" sz="4900" b="1" dirty="0"/>
          </a:p>
        </p:txBody>
      </p:sp>
      <p:sp>
        <p:nvSpPr>
          <p:cNvPr id="3" name="Content Placeholder 2"/>
          <p:cNvSpPr>
            <a:spLocks noGrp="1"/>
          </p:cNvSpPr>
          <p:nvPr>
            <p:ph sz="half" idx="1"/>
          </p:nvPr>
        </p:nvSpPr>
        <p:spPr>
          <a:xfrm>
            <a:off x="838201" y="2262752"/>
            <a:ext cx="5257799" cy="4595247"/>
          </a:xfrm>
        </p:spPr>
        <p:txBody>
          <a:bodyPr>
            <a:noAutofit/>
          </a:bodyPr>
          <a:lstStyle/>
          <a:p>
            <a:pPr marL="0" indent="0">
              <a:buNone/>
            </a:pPr>
            <a:endParaRPr lang="en-US" sz="4000" dirty="0" smtClean="0"/>
          </a:p>
          <a:p>
            <a:pPr marL="0" indent="0">
              <a:buNone/>
            </a:pPr>
            <a:r>
              <a:rPr lang="en-US" sz="3300" dirty="0" smtClean="0"/>
              <a:t>By Molefe Modise, Abel Motokolo, and Bennitto Motitswe on behalf of Letsema Centre for Development and Democracy</a:t>
            </a:r>
          </a:p>
          <a:p>
            <a:pPr marL="0" indent="0">
              <a:buNone/>
            </a:pPr>
            <a:endParaRPr lang="en-US" sz="3300" dirty="0" smtClean="0"/>
          </a:p>
          <a:p>
            <a:pPr marL="0" indent="0">
              <a:buNone/>
            </a:pPr>
            <a:r>
              <a:rPr lang="en-US" sz="3300" dirty="0" smtClean="0"/>
              <a:t>30 June 2021, Tshwane</a:t>
            </a:r>
            <a:endParaRPr lang="en-US" sz="3300" dirty="0"/>
          </a:p>
        </p:txBody>
      </p:sp>
      <p:pic>
        <p:nvPicPr>
          <p:cNvPr id="5" name="Content Placeholder 4"/>
          <p:cNvPicPr>
            <a:picLocks noGrp="1" noChangeAspect="1"/>
          </p:cNvPicPr>
          <p:nvPr>
            <p:ph sz="half" idx="2"/>
          </p:nvPr>
        </p:nvPicPr>
        <p:blipFill>
          <a:blip r:embed="rId3"/>
          <a:stretch>
            <a:fillRect/>
          </a:stretch>
        </p:blipFill>
        <p:spPr>
          <a:xfrm>
            <a:off x="7105327" y="3006669"/>
            <a:ext cx="3239145" cy="3851330"/>
          </a:xfrm>
          <a:prstGeom prst="rect">
            <a:avLst/>
          </a:prstGeom>
        </p:spPr>
      </p:pic>
      <p:sp>
        <p:nvSpPr>
          <p:cNvPr id="6" name="Slide Number Placeholder 5"/>
          <p:cNvSpPr>
            <a:spLocks noGrp="1"/>
          </p:cNvSpPr>
          <p:nvPr>
            <p:ph type="sldNum" sz="quarter" idx="12"/>
          </p:nvPr>
        </p:nvSpPr>
        <p:spPr/>
        <p:txBody>
          <a:bodyPr/>
          <a:lstStyle/>
          <a:p>
            <a:fld id="{DCFAE7DC-6977-456D-8A8C-BB78694FFC2D}" type="slidenum">
              <a:rPr lang="en-US" smtClean="0"/>
              <a:t>1</a:t>
            </a:fld>
            <a:endParaRPr lang="en-US"/>
          </a:p>
        </p:txBody>
      </p:sp>
    </p:spTree>
    <p:extLst>
      <p:ext uri="{BB962C8B-B14F-4D97-AF65-F5344CB8AC3E}">
        <p14:creationId xmlns:p14="http://schemas.microsoft.com/office/powerpoint/2010/main" val="363904839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stretch>
            <a:fillRect/>
          </a:stretch>
        </p:blipFill>
        <p:spPr>
          <a:xfrm>
            <a:off x="10591734" y="546280"/>
            <a:ext cx="762066" cy="963251"/>
          </a:xfrm>
          <a:prstGeom prst="rect">
            <a:avLst/>
          </a:prstGeom>
        </p:spPr>
      </p:pic>
      <p:sp>
        <p:nvSpPr>
          <p:cNvPr id="2" name="Title 1"/>
          <p:cNvSpPr>
            <a:spLocks noGrp="1"/>
          </p:cNvSpPr>
          <p:nvPr>
            <p:ph type="title"/>
          </p:nvPr>
        </p:nvSpPr>
        <p:spPr/>
        <p:txBody>
          <a:bodyPr/>
          <a:lstStyle/>
          <a:p>
            <a:pPr algn="ctr"/>
            <a:r>
              <a:rPr lang="en-US" b="1" dirty="0" smtClean="0"/>
              <a:t>Key Discussions</a:t>
            </a:r>
            <a:endParaRPr lang="en-US" b="1" dirty="0"/>
          </a:p>
        </p:txBody>
      </p:sp>
      <p:sp>
        <p:nvSpPr>
          <p:cNvPr id="3" name="Content Placeholder 2"/>
          <p:cNvSpPr>
            <a:spLocks noGrp="1"/>
          </p:cNvSpPr>
          <p:nvPr>
            <p:ph idx="1"/>
          </p:nvPr>
        </p:nvSpPr>
        <p:spPr/>
        <p:txBody>
          <a:bodyPr>
            <a:normAutofit lnSpcReduction="10000"/>
          </a:bodyPr>
          <a:lstStyle/>
          <a:p>
            <a:r>
              <a:rPr lang="en-US" sz="6300" dirty="0" smtClean="0"/>
              <a:t> History of exclusion: Whatever we all do, we must always avoid excluding legible voters and contenders in any election    </a:t>
            </a:r>
            <a:endParaRPr lang="en-US" dirty="0" smtClean="0"/>
          </a:p>
          <a:p>
            <a:endParaRPr lang="en-US" dirty="0"/>
          </a:p>
        </p:txBody>
      </p:sp>
      <p:sp>
        <p:nvSpPr>
          <p:cNvPr id="6" name="Slide Number Placeholder 5"/>
          <p:cNvSpPr>
            <a:spLocks noGrp="1"/>
          </p:cNvSpPr>
          <p:nvPr>
            <p:ph type="sldNum" sz="quarter" idx="12"/>
          </p:nvPr>
        </p:nvSpPr>
        <p:spPr/>
        <p:txBody>
          <a:bodyPr/>
          <a:lstStyle/>
          <a:p>
            <a:fld id="{DCFAE7DC-6977-456D-8A8C-BB78694FFC2D}" type="slidenum">
              <a:rPr lang="en-US" smtClean="0"/>
              <a:t>10</a:t>
            </a:fld>
            <a:endParaRPr lang="en-US"/>
          </a:p>
        </p:txBody>
      </p:sp>
    </p:spTree>
    <p:extLst>
      <p:ext uri="{BB962C8B-B14F-4D97-AF65-F5344CB8AC3E}">
        <p14:creationId xmlns:p14="http://schemas.microsoft.com/office/powerpoint/2010/main" val="258839961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stretch>
            <a:fillRect/>
          </a:stretch>
        </p:blipFill>
        <p:spPr>
          <a:xfrm>
            <a:off x="10591734" y="546280"/>
            <a:ext cx="762066" cy="963251"/>
          </a:xfrm>
          <a:prstGeom prst="rect">
            <a:avLst/>
          </a:prstGeom>
        </p:spPr>
      </p:pic>
      <p:sp>
        <p:nvSpPr>
          <p:cNvPr id="2" name="Title 1"/>
          <p:cNvSpPr>
            <a:spLocks noGrp="1"/>
          </p:cNvSpPr>
          <p:nvPr>
            <p:ph type="title"/>
          </p:nvPr>
        </p:nvSpPr>
        <p:spPr/>
        <p:txBody>
          <a:bodyPr/>
          <a:lstStyle/>
          <a:p>
            <a:pPr algn="ctr"/>
            <a:r>
              <a:rPr lang="en-US" b="1" dirty="0" smtClean="0"/>
              <a:t>Key Discussions continued…</a:t>
            </a:r>
            <a:endParaRPr lang="en-US" b="1" dirty="0"/>
          </a:p>
        </p:txBody>
      </p:sp>
      <p:sp>
        <p:nvSpPr>
          <p:cNvPr id="3" name="Content Placeholder 2"/>
          <p:cNvSpPr>
            <a:spLocks noGrp="1"/>
          </p:cNvSpPr>
          <p:nvPr>
            <p:ph idx="1"/>
          </p:nvPr>
        </p:nvSpPr>
        <p:spPr/>
        <p:txBody>
          <a:bodyPr>
            <a:normAutofit fontScale="92500" lnSpcReduction="10000"/>
          </a:bodyPr>
          <a:lstStyle/>
          <a:p>
            <a:r>
              <a:rPr lang="en-US" sz="6300" dirty="0" smtClean="0"/>
              <a:t> Achieve legitimacy: Whatever happens, elections are arguably about rule by legitimacy, so, freeness, fairness, and regularity serves to enhance the legitimacy (it’s about the will of the voters)    </a:t>
            </a:r>
            <a:endParaRPr lang="en-US" dirty="0" smtClean="0"/>
          </a:p>
          <a:p>
            <a:endParaRPr lang="en-US" dirty="0"/>
          </a:p>
        </p:txBody>
      </p:sp>
      <p:sp>
        <p:nvSpPr>
          <p:cNvPr id="6" name="Slide Number Placeholder 5"/>
          <p:cNvSpPr>
            <a:spLocks noGrp="1"/>
          </p:cNvSpPr>
          <p:nvPr>
            <p:ph type="sldNum" sz="quarter" idx="12"/>
          </p:nvPr>
        </p:nvSpPr>
        <p:spPr/>
        <p:txBody>
          <a:bodyPr/>
          <a:lstStyle/>
          <a:p>
            <a:fld id="{DCFAE7DC-6977-456D-8A8C-BB78694FFC2D}" type="slidenum">
              <a:rPr lang="en-US" smtClean="0"/>
              <a:t>11</a:t>
            </a:fld>
            <a:endParaRPr lang="en-US"/>
          </a:p>
        </p:txBody>
      </p:sp>
    </p:spTree>
    <p:extLst>
      <p:ext uri="{BB962C8B-B14F-4D97-AF65-F5344CB8AC3E}">
        <p14:creationId xmlns:p14="http://schemas.microsoft.com/office/powerpoint/2010/main" val="97337254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stretch>
            <a:fillRect/>
          </a:stretch>
        </p:blipFill>
        <p:spPr>
          <a:xfrm>
            <a:off x="10591734" y="546280"/>
            <a:ext cx="762066" cy="963251"/>
          </a:xfrm>
          <a:prstGeom prst="rect">
            <a:avLst/>
          </a:prstGeom>
        </p:spPr>
      </p:pic>
      <p:sp>
        <p:nvSpPr>
          <p:cNvPr id="2" name="Title 1"/>
          <p:cNvSpPr>
            <a:spLocks noGrp="1"/>
          </p:cNvSpPr>
          <p:nvPr>
            <p:ph type="title"/>
          </p:nvPr>
        </p:nvSpPr>
        <p:spPr/>
        <p:txBody>
          <a:bodyPr/>
          <a:lstStyle/>
          <a:p>
            <a:pPr algn="ctr"/>
            <a:r>
              <a:rPr lang="en-US" b="1" dirty="0" smtClean="0"/>
              <a:t>Key Discussions continued…</a:t>
            </a:r>
            <a:endParaRPr lang="en-US" b="1" dirty="0"/>
          </a:p>
        </p:txBody>
      </p:sp>
      <p:sp>
        <p:nvSpPr>
          <p:cNvPr id="3" name="Content Placeholder 2"/>
          <p:cNvSpPr>
            <a:spLocks noGrp="1"/>
          </p:cNvSpPr>
          <p:nvPr>
            <p:ph idx="1"/>
          </p:nvPr>
        </p:nvSpPr>
        <p:spPr/>
        <p:txBody>
          <a:bodyPr>
            <a:normAutofit fontScale="70000" lnSpcReduction="20000"/>
          </a:bodyPr>
          <a:lstStyle/>
          <a:p>
            <a:r>
              <a:rPr lang="en-US" sz="6300" dirty="0" smtClean="0"/>
              <a:t> </a:t>
            </a:r>
            <a:r>
              <a:rPr lang="en-US" sz="6300" b="1" dirty="0" smtClean="0"/>
              <a:t>Do voters and parties miss the opportunity in grasping when electioneering really start or end? </a:t>
            </a:r>
            <a:r>
              <a:rPr lang="en-US" sz="6300" dirty="0" smtClean="0"/>
              <a:t>Campaigning arguably start when the last election results are announced, and does not end, everyday politics means every act is electioneering act including that that every public appearance must be about contact with voters and every speech must be about campaign messages…   </a:t>
            </a:r>
            <a:endParaRPr lang="en-US" dirty="0" smtClean="0"/>
          </a:p>
          <a:p>
            <a:endParaRPr lang="en-US" dirty="0"/>
          </a:p>
        </p:txBody>
      </p:sp>
      <p:sp>
        <p:nvSpPr>
          <p:cNvPr id="6" name="Slide Number Placeholder 5"/>
          <p:cNvSpPr>
            <a:spLocks noGrp="1"/>
          </p:cNvSpPr>
          <p:nvPr>
            <p:ph type="sldNum" sz="quarter" idx="12"/>
          </p:nvPr>
        </p:nvSpPr>
        <p:spPr/>
        <p:txBody>
          <a:bodyPr/>
          <a:lstStyle/>
          <a:p>
            <a:fld id="{DCFAE7DC-6977-456D-8A8C-BB78694FFC2D}" type="slidenum">
              <a:rPr lang="en-US" smtClean="0"/>
              <a:t>12</a:t>
            </a:fld>
            <a:endParaRPr lang="en-US"/>
          </a:p>
        </p:txBody>
      </p:sp>
    </p:spTree>
    <p:extLst>
      <p:ext uri="{BB962C8B-B14F-4D97-AF65-F5344CB8AC3E}">
        <p14:creationId xmlns:p14="http://schemas.microsoft.com/office/powerpoint/2010/main" val="417994641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stretch>
            <a:fillRect/>
          </a:stretch>
        </p:blipFill>
        <p:spPr>
          <a:xfrm>
            <a:off x="10591734" y="546280"/>
            <a:ext cx="762066" cy="963251"/>
          </a:xfrm>
          <a:prstGeom prst="rect">
            <a:avLst/>
          </a:prstGeom>
        </p:spPr>
      </p:pic>
      <p:sp>
        <p:nvSpPr>
          <p:cNvPr id="2" name="Title 1"/>
          <p:cNvSpPr>
            <a:spLocks noGrp="1"/>
          </p:cNvSpPr>
          <p:nvPr>
            <p:ph type="title"/>
          </p:nvPr>
        </p:nvSpPr>
        <p:spPr/>
        <p:txBody>
          <a:bodyPr/>
          <a:lstStyle/>
          <a:p>
            <a:pPr algn="ctr"/>
            <a:r>
              <a:rPr lang="en-US" b="1" dirty="0" smtClean="0"/>
              <a:t>Key Discussions continued…</a:t>
            </a:r>
            <a:endParaRPr lang="en-US" b="1" dirty="0"/>
          </a:p>
        </p:txBody>
      </p:sp>
      <p:sp>
        <p:nvSpPr>
          <p:cNvPr id="3" name="Content Placeholder 2"/>
          <p:cNvSpPr>
            <a:spLocks noGrp="1"/>
          </p:cNvSpPr>
          <p:nvPr>
            <p:ph idx="1"/>
          </p:nvPr>
        </p:nvSpPr>
        <p:spPr/>
        <p:txBody>
          <a:bodyPr>
            <a:normAutofit fontScale="85000" lnSpcReduction="20000"/>
          </a:bodyPr>
          <a:lstStyle/>
          <a:p>
            <a:r>
              <a:rPr lang="en-US" sz="6300" dirty="0" smtClean="0"/>
              <a:t> </a:t>
            </a:r>
            <a:r>
              <a:rPr lang="en-US" sz="6300" b="1" dirty="0" smtClean="0"/>
              <a:t>Is the IEC missing any opportunity to stabilize the freeness, fairness, and regularity of elections beyond Covid-19? </a:t>
            </a:r>
            <a:r>
              <a:rPr lang="en-US" sz="6300" dirty="0"/>
              <a:t>O</a:t>
            </a:r>
            <a:r>
              <a:rPr lang="en-US" sz="6300" dirty="0" smtClean="0"/>
              <a:t>ne such opportunity could be electronic voting, the other could be synchronization of local and national elections…      </a:t>
            </a:r>
            <a:endParaRPr lang="en-US" dirty="0" smtClean="0"/>
          </a:p>
          <a:p>
            <a:endParaRPr lang="en-US" dirty="0"/>
          </a:p>
        </p:txBody>
      </p:sp>
      <p:sp>
        <p:nvSpPr>
          <p:cNvPr id="6" name="Slide Number Placeholder 5"/>
          <p:cNvSpPr>
            <a:spLocks noGrp="1"/>
          </p:cNvSpPr>
          <p:nvPr>
            <p:ph type="sldNum" sz="quarter" idx="12"/>
          </p:nvPr>
        </p:nvSpPr>
        <p:spPr/>
        <p:txBody>
          <a:bodyPr/>
          <a:lstStyle/>
          <a:p>
            <a:fld id="{DCFAE7DC-6977-456D-8A8C-BB78694FFC2D}" type="slidenum">
              <a:rPr lang="en-US" smtClean="0"/>
              <a:t>13</a:t>
            </a:fld>
            <a:endParaRPr lang="en-US"/>
          </a:p>
        </p:txBody>
      </p:sp>
    </p:spTree>
    <p:extLst>
      <p:ext uri="{BB962C8B-B14F-4D97-AF65-F5344CB8AC3E}">
        <p14:creationId xmlns:p14="http://schemas.microsoft.com/office/powerpoint/2010/main" val="338557962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stretch>
            <a:fillRect/>
          </a:stretch>
        </p:blipFill>
        <p:spPr>
          <a:xfrm>
            <a:off x="10591734" y="546280"/>
            <a:ext cx="762066" cy="963251"/>
          </a:xfrm>
          <a:prstGeom prst="rect">
            <a:avLst/>
          </a:prstGeom>
        </p:spPr>
      </p:pic>
      <p:sp>
        <p:nvSpPr>
          <p:cNvPr id="2" name="Title 1"/>
          <p:cNvSpPr>
            <a:spLocks noGrp="1"/>
          </p:cNvSpPr>
          <p:nvPr>
            <p:ph type="title"/>
          </p:nvPr>
        </p:nvSpPr>
        <p:spPr/>
        <p:txBody>
          <a:bodyPr/>
          <a:lstStyle/>
          <a:p>
            <a:pPr algn="ctr"/>
            <a:r>
              <a:rPr lang="en-US" b="1" dirty="0" smtClean="0"/>
              <a:t>Key Discussions continued…</a:t>
            </a:r>
            <a:endParaRPr lang="en-US" b="1" dirty="0"/>
          </a:p>
        </p:txBody>
      </p:sp>
      <p:sp>
        <p:nvSpPr>
          <p:cNvPr id="3" name="Content Placeholder 2"/>
          <p:cNvSpPr>
            <a:spLocks noGrp="1"/>
          </p:cNvSpPr>
          <p:nvPr>
            <p:ph idx="1"/>
          </p:nvPr>
        </p:nvSpPr>
        <p:spPr/>
        <p:txBody>
          <a:bodyPr>
            <a:normAutofit fontScale="85000" lnSpcReduction="20000"/>
          </a:bodyPr>
          <a:lstStyle/>
          <a:p>
            <a:r>
              <a:rPr lang="en-US" sz="6300" dirty="0" smtClean="0"/>
              <a:t> What are the election management and political campaigning lessons based on held By-Elections – and from other countries who held successful national elections since the advent of Covid-19 pandemic to date?   </a:t>
            </a:r>
            <a:endParaRPr lang="en-US" dirty="0"/>
          </a:p>
        </p:txBody>
      </p:sp>
      <p:sp>
        <p:nvSpPr>
          <p:cNvPr id="6" name="Slide Number Placeholder 5"/>
          <p:cNvSpPr>
            <a:spLocks noGrp="1"/>
          </p:cNvSpPr>
          <p:nvPr>
            <p:ph type="sldNum" sz="quarter" idx="12"/>
          </p:nvPr>
        </p:nvSpPr>
        <p:spPr/>
        <p:txBody>
          <a:bodyPr/>
          <a:lstStyle/>
          <a:p>
            <a:fld id="{DCFAE7DC-6977-456D-8A8C-BB78694FFC2D}" type="slidenum">
              <a:rPr lang="en-US" smtClean="0"/>
              <a:t>14</a:t>
            </a:fld>
            <a:endParaRPr lang="en-US"/>
          </a:p>
        </p:txBody>
      </p:sp>
    </p:spTree>
    <p:extLst>
      <p:ext uri="{BB962C8B-B14F-4D97-AF65-F5344CB8AC3E}">
        <p14:creationId xmlns:p14="http://schemas.microsoft.com/office/powerpoint/2010/main" val="174466490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stretch>
            <a:fillRect/>
          </a:stretch>
        </p:blipFill>
        <p:spPr>
          <a:xfrm>
            <a:off x="10591734" y="546280"/>
            <a:ext cx="762066" cy="963251"/>
          </a:xfrm>
          <a:prstGeom prst="rect">
            <a:avLst/>
          </a:prstGeom>
        </p:spPr>
      </p:pic>
      <p:sp>
        <p:nvSpPr>
          <p:cNvPr id="2" name="Title 1"/>
          <p:cNvSpPr>
            <a:spLocks noGrp="1"/>
          </p:cNvSpPr>
          <p:nvPr>
            <p:ph type="title"/>
          </p:nvPr>
        </p:nvSpPr>
        <p:spPr/>
        <p:txBody>
          <a:bodyPr/>
          <a:lstStyle/>
          <a:p>
            <a:pPr algn="ctr"/>
            <a:r>
              <a:rPr lang="en-US" b="1" dirty="0" smtClean="0"/>
              <a:t>Key Discussions continued…</a:t>
            </a:r>
            <a:endParaRPr lang="en-US" b="1" dirty="0"/>
          </a:p>
        </p:txBody>
      </p:sp>
      <p:sp>
        <p:nvSpPr>
          <p:cNvPr id="3" name="Content Placeholder 2"/>
          <p:cNvSpPr>
            <a:spLocks noGrp="1"/>
          </p:cNvSpPr>
          <p:nvPr>
            <p:ph idx="1"/>
          </p:nvPr>
        </p:nvSpPr>
        <p:spPr/>
        <p:txBody>
          <a:bodyPr>
            <a:normAutofit fontScale="77500" lnSpcReduction="20000"/>
          </a:bodyPr>
          <a:lstStyle/>
          <a:p>
            <a:r>
              <a:rPr lang="en-US" sz="6300" dirty="0" smtClean="0"/>
              <a:t> Preserving human dignity and lives: Does exposing Voters and Candidates to Covid-19 amount to condemning them to human indignity and threatening to their lives? (Is it life-threatening and dehumanizing to participate in elections during Covid-19 pandemic?)         </a:t>
            </a:r>
            <a:endParaRPr lang="en-US" dirty="0"/>
          </a:p>
        </p:txBody>
      </p:sp>
      <p:sp>
        <p:nvSpPr>
          <p:cNvPr id="6" name="Slide Number Placeholder 5"/>
          <p:cNvSpPr>
            <a:spLocks noGrp="1"/>
          </p:cNvSpPr>
          <p:nvPr>
            <p:ph type="sldNum" sz="quarter" idx="12"/>
          </p:nvPr>
        </p:nvSpPr>
        <p:spPr/>
        <p:txBody>
          <a:bodyPr/>
          <a:lstStyle/>
          <a:p>
            <a:fld id="{DCFAE7DC-6977-456D-8A8C-BB78694FFC2D}" type="slidenum">
              <a:rPr lang="en-US" smtClean="0"/>
              <a:t>15</a:t>
            </a:fld>
            <a:endParaRPr lang="en-US"/>
          </a:p>
        </p:txBody>
      </p:sp>
    </p:spTree>
    <p:extLst>
      <p:ext uri="{BB962C8B-B14F-4D97-AF65-F5344CB8AC3E}">
        <p14:creationId xmlns:p14="http://schemas.microsoft.com/office/powerpoint/2010/main" val="102001782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stretch>
            <a:fillRect/>
          </a:stretch>
        </p:blipFill>
        <p:spPr>
          <a:xfrm>
            <a:off x="10591734" y="546280"/>
            <a:ext cx="762066" cy="963251"/>
          </a:xfrm>
          <a:prstGeom prst="rect">
            <a:avLst/>
          </a:prstGeom>
        </p:spPr>
      </p:pic>
      <p:sp>
        <p:nvSpPr>
          <p:cNvPr id="2" name="Title 1"/>
          <p:cNvSpPr>
            <a:spLocks noGrp="1"/>
          </p:cNvSpPr>
          <p:nvPr>
            <p:ph type="title"/>
          </p:nvPr>
        </p:nvSpPr>
        <p:spPr/>
        <p:txBody>
          <a:bodyPr/>
          <a:lstStyle/>
          <a:p>
            <a:pPr algn="ctr"/>
            <a:r>
              <a:rPr lang="en-US" b="1" dirty="0" smtClean="0"/>
              <a:t>Key Discussions continued…</a:t>
            </a:r>
            <a:endParaRPr lang="en-US" b="1" dirty="0"/>
          </a:p>
        </p:txBody>
      </p:sp>
      <p:sp>
        <p:nvSpPr>
          <p:cNvPr id="3" name="Content Placeholder 2"/>
          <p:cNvSpPr>
            <a:spLocks noGrp="1"/>
          </p:cNvSpPr>
          <p:nvPr>
            <p:ph idx="1"/>
          </p:nvPr>
        </p:nvSpPr>
        <p:spPr/>
        <p:txBody>
          <a:bodyPr>
            <a:normAutofit fontScale="92500"/>
          </a:bodyPr>
          <a:lstStyle/>
          <a:p>
            <a:r>
              <a:rPr lang="en-US" sz="6300" dirty="0" smtClean="0"/>
              <a:t> Shouldn’t it be about safeguarding the integrity of elections? Does Covid-19 poses a threat to electoral integrity, accountability and transparency?          </a:t>
            </a:r>
            <a:endParaRPr lang="en-US" dirty="0"/>
          </a:p>
        </p:txBody>
      </p:sp>
      <p:sp>
        <p:nvSpPr>
          <p:cNvPr id="6" name="Slide Number Placeholder 5"/>
          <p:cNvSpPr>
            <a:spLocks noGrp="1"/>
          </p:cNvSpPr>
          <p:nvPr>
            <p:ph type="sldNum" sz="quarter" idx="12"/>
          </p:nvPr>
        </p:nvSpPr>
        <p:spPr/>
        <p:txBody>
          <a:bodyPr/>
          <a:lstStyle/>
          <a:p>
            <a:fld id="{DCFAE7DC-6977-456D-8A8C-BB78694FFC2D}" type="slidenum">
              <a:rPr lang="en-US" smtClean="0"/>
              <a:t>16</a:t>
            </a:fld>
            <a:endParaRPr lang="en-US"/>
          </a:p>
        </p:txBody>
      </p:sp>
    </p:spTree>
    <p:extLst>
      <p:ext uri="{BB962C8B-B14F-4D97-AF65-F5344CB8AC3E}">
        <p14:creationId xmlns:p14="http://schemas.microsoft.com/office/powerpoint/2010/main" val="237771509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stretch>
            <a:fillRect/>
          </a:stretch>
        </p:blipFill>
        <p:spPr>
          <a:xfrm>
            <a:off x="10591734" y="546280"/>
            <a:ext cx="762066" cy="963251"/>
          </a:xfrm>
          <a:prstGeom prst="rect">
            <a:avLst/>
          </a:prstGeom>
        </p:spPr>
      </p:pic>
      <p:sp>
        <p:nvSpPr>
          <p:cNvPr id="2" name="Title 1"/>
          <p:cNvSpPr>
            <a:spLocks noGrp="1"/>
          </p:cNvSpPr>
          <p:nvPr>
            <p:ph type="title"/>
          </p:nvPr>
        </p:nvSpPr>
        <p:spPr/>
        <p:txBody>
          <a:bodyPr/>
          <a:lstStyle/>
          <a:p>
            <a:pPr algn="ctr"/>
            <a:r>
              <a:rPr lang="en-US" b="1" dirty="0" smtClean="0"/>
              <a:t>Key Discussions continued…</a:t>
            </a:r>
            <a:endParaRPr lang="en-US" b="1" dirty="0"/>
          </a:p>
        </p:txBody>
      </p:sp>
      <p:sp>
        <p:nvSpPr>
          <p:cNvPr id="3" name="Content Placeholder 2"/>
          <p:cNvSpPr>
            <a:spLocks noGrp="1"/>
          </p:cNvSpPr>
          <p:nvPr>
            <p:ph idx="1"/>
          </p:nvPr>
        </p:nvSpPr>
        <p:spPr/>
        <p:txBody>
          <a:bodyPr>
            <a:normAutofit lnSpcReduction="10000"/>
          </a:bodyPr>
          <a:lstStyle/>
          <a:p>
            <a:r>
              <a:rPr lang="en-US" sz="6300" dirty="0" smtClean="0"/>
              <a:t> Could campaigning and voting under Covid-19 be seen as promoting rather than impeding a culture of </a:t>
            </a:r>
            <a:r>
              <a:rPr lang="en-US" sz="6300" dirty="0"/>
              <a:t>h</a:t>
            </a:r>
            <a:r>
              <a:rPr lang="en-US" sz="6300" dirty="0" smtClean="0"/>
              <a:t>uman rights?          </a:t>
            </a:r>
            <a:endParaRPr lang="en-US" dirty="0"/>
          </a:p>
        </p:txBody>
      </p:sp>
      <p:sp>
        <p:nvSpPr>
          <p:cNvPr id="6" name="Slide Number Placeholder 5"/>
          <p:cNvSpPr>
            <a:spLocks noGrp="1"/>
          </p:cNvSpPr>
          <p:nvPr>
            <p:ph type="sldNum" sz="quarter" idx="12"/>
          </p:nvPr>
        </p:nvSpPr>
        <p:spPr/>
        <p:txBody>
          <a:bodyPr/>
          <a:lstStyle/>
          <a:p>
            <a:fld id="{DCFAE7DC-6977-456D-8A8C-BB78694FFC2D}" type="slidenum">
              <a:rPr lang="en-US" smtClean="0"/>
              <a:t>17</a:t>
            </a:fld>
            <a:endParaRPr lang="en-US"/>
          </a:p>
        </p:txBody>
      </p:sp>
    </p:spTree>
    <p:extLst>
      <p:ext uri="{BB962C8B-B14F-4D97-AF65-F5344CB8AC3E}">
        <p14:creationId xmlns:p14="http://schemas.microsoft.com/office/powerpoint/2010/main" val="145927654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stretch>
            <a:fillRect/>
          </a:stretch>
        </p:blipFill>
        <p:spPr>
          <a:xfrm>
            <a:off x="10591734" y="546280"/>
            <a:ext cx="762066" cy="963251"/>
          </a:xfrm>
          <a:prstGeom prst="rect">
            <a:avLst/>
          </a:prstGeom>
        </p:spPr>
      </p:pic>
      <p:sp>
        <p:nvSpPr>
          <p:cNvPr id="2" name="Title 1"/>
          <p:cNvSpPr>
            <a:spLocks noGrp="1"/>
          </p:cNvSpPr>
          <p:nvPr>
            <p:ph type="title"/>
          </p:nvPr>
        </p:nvSpPr>
        <p:spPr/>
        <p:txBody>
          <a:bodyPr/>
          <a:lstStyle/>
          <a:p>
            <a:pPr algn="ctr"/>
            <a:r>
              <a:rPr lang="en-US" b="1" dirty="0" smtClean="0"/>
              <a:t>Key Discussions continued…</a:t>
            </a:r>
            <a:endParaRPr lang="en-US" b="1" dirty="0"/>
          </a:p>
        </p:txBody>
      </p:sp>
      <p:sp>
        <p:nvSpPr>
          <p:cNvPr id="3" name="Content Placeholder 2"/>
          <p:cNvSpPr>
            <a:spLocks noGrp="1"/>
          </p:cNvSpPr>
          <p:nvPr>
            <p:ph idx="1"/>
          </p:nvPr>
        </p:nvSpPr>
        <p:spPr/>
        <p:txBody>
          <a:bodyPr>
            <a:normAutofit fontScale="92500"/>
          </a:bodyPr>
          <a:lstStyle/>
          <a:p>
            <a:r>
              <a:rPr lang="en-US" sz="6300" dirty="0" smtClean="0"/>
              <a:t> Yes, all Electoral Staffers faces immense danger, but what about the risks and fears Domestic and International Election Observers and Monitors faces?           </a:t>
            </a:r>
            <a:endParaRPr lang="en-US" dirty="0"/>
          </a:p>
        </p:txBody>
      </p:sp>
      <p:sp>
        <p:nvSpPr>
          <p:cNvPr id="6" name="Slide Number Placeholder 5"/>
          <p:cNvSpPr>
            <a:spLocks noGrp="1"/>
          </p:cNvSpPr>
          <p:nvPr>
            <p:ph type="sldNum" sz="quarter" idx="12"/>
          </p:nvPr>
        </p:nvSpPr>
        <p:spPr/>
        <p:txBody>
          <a:bodyPr/>
          <a:lstStyle/>
          <a:p>
            <a:fld id="{DCFAE7DC-6977-456D-8A8C-BB78694FFC2D}" type="slidenum">
              <a:rPr lang="en-US" smtClean="0"/>
              <a:t>18</a:t>
            </a:fld>
            <a:endParaRPr lang="en-US"/>
          </a:p>
        </p:txBody>
      </p:sp>
    </p:spTree>
    <p:extLst>
      <p:ext uri="{BB962C8B-B14F-4D97-AF65-F5344CB8AC3E}">
        <p14:creationId xmlns:p14="http://schemas.microsoft.com/office/powerpoint/2010/main" val="255200036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stretch>
            <a:fillRect/>
          </a:stretch>
        </p:blipFill>
        <p:spPr>
          <a:xfrm>
            <a:off x="10591734" y="546280"/>
            <a:ext cx="762066" cy="963251"/>
          </a:xfrm>
          <a:prstGeom prst="rect">
            <a:avLst/>
          </a:prstGeom>
        </p:spPr>
      </p:pic>
      <p:sp>
        <p:nvSpPr>
          <p:cNvPr id="2" name="Title 1"/>
          <p:cNvSpPr>
            <a:spLocks noGrp="1"/>
          </p:cNvSpPr>
          <p:nvPr>
            <p:ph type="title"/>
          </p:nvPr>
        </p:nvSpPr>
        <p:spPr/>
        <p:txBody>
          <a:bodyPr/>
          <a:lstStyle/>
          <a:p>
            <a:pPr algn="ctr"/>
            <a:r>
              <a:rPr lang="en-US" b="1" dirty="0" smtClean="0"/>
              <a:t>Key Discussions continued…</a:t>
            </a:r>
            <a:endParaRPr lang="en-US" b="1" dirty="0"/>
          </a:p>
        </p:txBody>
      </p:sp>
      <p:sp>
        <p:nvSpPr>
          <p:cNvPr id="3" name="Content Placeholder 2"/>
          <p:cNvSpPr>
            <a:spLocks noGrp="1"/>
          </p:cNvSpPr>
          <p:nvPr>
            <p:ph idx="1"/>
          </p:nvPr>
        </p:nvSpPr>
        <p:spPr/>
        <p:txBody>
          <a:bodyPr>
            <a:normAutofit fontScale="77500" lnSpcReduction="20000"/>
          </a:bodyPr>
          <a:lstStyle/>
          <a:p>
            <a:r>
              <a:rPr lang="en-US" sz="6300" dirty="0" smtClean="0"/>
              <a:t> Dire state of municipalities: Successive AG’s reports point to a very worrying situations and collapsed municipalities; Virtually all municipalities requires well-thought turnaround strategies to be implemented by untainted and skilled leaders and managers          </a:t>
            </a:r>
            <a:endParaRPr lang="en-US" dirty="0"/>
          </a:p>
        </p:txBody>
      </p:sp>
      <p:sp>
        <p:nvSpPr>
          <p:cNvPr id="6" name="Slide Number Placeholder 5"/>
          <p:cNvSpPr>
            <a:spLocks noGrp="1"/>
          </p:cNvSpPr>
          <p:nvPr>
            <p:ph type="sldNum" sz="quarter" idx="12"/>
          </p:nvPr>
        </p:nvSpPr>
        <p:spPr/>
        <p:txBody>
          <a:bodyPr/>
          <a:lstStyle/>
          <a:p>
            <a:fld id="{DCFAE7DC-6977-456D-8A8C-BB78694FFC2D}" type="slidenum">
              <a:rPr lang="en-US" smtClean="0"/>
              <a:t>19</a:t>
            </a:fld>
            <a:endParaRPr lang="en-US"/>
          </a:p>
        </p:txBody>
      </p:sp>
    </p:spTree>
    <p:extLst>
      <p:ext uri="{BB962C8B-B14F-4D97-AF65-F5344CB8AC3E}">
        <p14:creationId xmlns:p14="http://schemas.microsoft.com/office/powerpoint/2010/main" val="197953840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stretch>
            <a:fillRect/>
          </a:stretch>
        </p:blipFill>
        <p:spPr>
          <a:xfrm>
            <a:off x="10591734" y="546280"/>
            <a:ext cx="762066" cy="963251"/>
          </a:xfrm>
          <a:prstGeom prst="rect">
            <a:avLst/>
          </a:prstGeom>
        </p:spPr>
      </p:pic>
      <p:sp>
        <p:nvSpPr>
          <p:cNvPr id="2" name="Title 1"/>
          <p:cNvSpPr>
            <a:spLocks noGrp="1"/>
          </p:cNvSpPr>
          <p:nvPr>
            <p:ph type="title"/>
          </p:nvPr>
        </p:nvSpPr>
        <p:spPr/>
        <p:txBody>
          <a:bodyPr/>
          <a:lstStyle/>
          <a:p>
            <a:pPr algn="ctr"/>
            <a:r>
              <a:rPr lang="en-US" b="1" dirty="0" smtClean="0"/>
              <a:t>Presentation Outline</a:t>
            </a:r>
            <a:endParaRPr lang="en-US" b="1" dirty="0"/>
          </a:p>
        </p:txBody>
      </p:sp>
      <p:sp>
        <p:nvSpPr>
          <p:cNvPr id="3" name="Content Placeholder 2"/>
          <p:cNvSpPr>
            <a:spLocks noGrp="1"/>
          </p:cNvSpPr>
          <p:nvPr>
            <p:ph idx="1"/>
          </p:nvPr>
        </p:nvSpPr>
        <p:spPr/>
        <p:txBody>
          <a:bodyPr>
            <a:normAutofit fontScale="47500" lnSpcReduction="20000"/>
          </a:bodyPr>
          <a:lstStyle/>
          <a:p>
            <a:r>
              <a:rPr lang="en-US" sz="6300" dirty="0" smtClean="0"/>
              <a:t>Opening Remarks </a:t>
            </a:r>
          </a:p>
          <a:p>
            <a:endParaRPr lang="en-US" sz="6300" dirty="0"/>
          </a:p>
          <a:p>
            <a:r>
              <a:rPr lang="en-US" sz="6300" dirty="0" smtClean="0"/>
              <a:t>Background Context </a:t>
            </a:r>
          </a:p>
          <a:p>
            <a:endParaRPr lang="en-US" sz="6300" dirty="0" smtClean="0"/>
          </a:p>
          <a:p>
            <a:r>
              <a:rPr lang="en-US" sz="6300" dirty="0" smtClean="0"/>
              <a:t>Key Discussions</a:t>
            </a:r>
          </a:p>
          <a:p>
            <a:endParaRPr lang="en-US" sz="6300" dirty="0" smtClean="0"/>
          </a:p>
          <a:p>
            <a:r>
              <a:rPr lang="en-US" sz="6300" dirty="0" smtClean="0"/>
              <a:t>Specific Suggestions</a:t>
            </a:r>
          </a:p>
          <a:p>
            <a:endParaRPr lang="en-US" sz="6300" dirty="0" smtClean="0"/>
          </a:p>
          <a:p>
            <a:r>
              <a:rPr lang="en-US" sz="6300" dirty="0" smtClean="0"/>
              <a:t>Closing Remarks</a:t>
            </a:r>
          </a:p>
          <a:p>
            <a:endParaRPr lang="en-US" dirty="0" smtClean="0"/>
          </a:p>
          <a:p>
            <a:endParaRPr lang="en-US" dirty="0"/>
          </a:p>
        </p:txBody>
      </p:sp>
      <p:sp>
        <p:nvSpPr>
          <p:cNvPr id="6" name="Slide Number Placeholder 5"/>
          <p:cNvSpPr>
            <a:spLocks noGrp="1"/>
          </p:cNvSpPr>
          <p:nvPr>
            <p:ph type="sldNum" sz="quarter" idx="12"/>
          </p:nvPr>
        </p:nvSpPr>
        <p:spPr/>
        <p:txBody>
          <a:bodyPr/>
          <a:lstStyle/>
          <a:p>
            <a:fld id="{DCFAE7DC-6977-456D-8A8C-BB78694FFC2D}" type="slidenum">
              <a:rPr lang="en-US" smtClean="0"/>
              <a:t>2</a:t>
            </a:fld>
            <a:endParaRPr lang="en-US"/>
          </a:p>
        </p:txBody>
      </p:sp>
    </p:spTree>
    <p:extLst>
      <p:ext uri="{BB962C8B-B14F-4D97-AF65-F5344CB8AC3E}">
        <p14:creationId xmlns:p14="http://schemas.microsoft.com/office/powerpoint/2010/main" val="408247236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stretch>
            <a:fillRect/>
          </a:stretch>
        </p:blipFill>
        <p:spPr>
          <a:xfrm>
            <a:off x="10591734" y="546280"/>
            <a:ext cx="762066" cy="963251"/>
          </a:xfrm>
          <a:prstGeom prst="rect">
            <a:avLst/>
          </a:prstGeom>
        </p:spPr>
      </p:pic>
      <p:sp>
        <p:nvSpPr>
          <p:cNvPr id="2" name="Title 1"/>
          <p:cNvSpPr>
            <a:spLocks noGrp="1"/>
          </p:cNvSpPr>
          <p:nvPr>
            <p:ph type="title"/>
          </p:nvPr>
        </p:nvSpPr>
        <p:spPr/>
        <p:txBody>
          <a:bodyPr/>
          <a:lstStyle/>
          <a:p>
            <a:pPr algn="ctr"/>
            <a:r>
              <a:rPr lang="en-US" b="1" dirty="0" smtClean="0"/>
              <a:t>Key Discussions continued…</a:t>
            </a:r>
            <a:endParaRPr lang="en-US" b="1" dirty="0"/>
          </a:p>
        </p:txBody>
      </p:sp>
      <p:sp>
        <p:nvSpPr>
          <p:cNvPr id="3" name="Content Placeholder 2"/>
          <p:cNvSpPr>
            <a:spLocks noGrp="1"/>
          </p:cNvSpPr>
          <p:nvPr>
            <p:ph idx="1"/>
          </p:nvPr>
        </p:nvSpPr>
        <p:spPr/>
        <p:txBody>
          <a:bodyPr>
            <a:normAutofit fontScale="92500" lnSpcReduction="10000"/>
          </a:bodyPr>
          <a:lstStyle/>
          <a:p>
            <a:r>
              <a:rPr lang="en-US" sz="6300" dirty="0" smtClean="0"/>
              <a:t> How could all of us make it to be about preserving electoral integrity, expanding voter turn-out reach, and increasing electoral legitimacy – even under unbearable Covid-19 reality?          </a:t>
            </a:r>
            <a:endParaRPr lang="en-US" dirty="0"/>
          </a:p>
        </p:txBody>
      </p:sp>
      <p:sp>
        <p:nvSpPr>
          <p:cNvPr id="6" name="Slide Number Placeholder 5"/>
          <p:cNvSpPr>
            <a:spLocks noGrp="1"/>
          </p:cNvSpPr>
          <p:nvPr>
            <p:ph type="sldNum" sz="quarter" idx="12"/>
          </p:nvPr>
        </p:nvSpPr>
        <p:spPr/>
        <p:txBody>
          <a:bodyPr/>
          <a:lstStyle/>
          <a:p>
            <a:fld id="{DCFAE7DC-6977-456D-8A8C-BB78694FFC2D}" type="slidenum">
              <a:rPr lang="en-US" smtClean="0"/>
              <a:t>20</a:t>
            </a:fld>
            <a:endParaRPr lang="en-US"/>
          </a:p>
        </p:txBody>
      </p:sp>
    </p:spTree>
    <p:extLst>
      <p:ext uri="{BB962C8B-B14F-4D97-AF65-F5344CB8AC3E}">
        <p14:creationId xmlns:p14="http://schemas.microsoft.com/office/powerpoint/2010/main" val="8986166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stretch>
            <a:fillRect/>
          </a:stretch>
        </p:blipFill>
        <p:spPr>
          <a:xfrm>
            <a:off x="10591734" y="546280"/>
            <a:ext cx="762066" cy="963251"/>
          </a:xfrm>
          <a:prstGeom prst="rect">
            <a:avLst/>
          </a:prstGeom>
        </p:spPr>
      </p:pic>
      <p:sp>
        <p:nvSpPr>
          <p:cNvPr id="2" name="Title 1"/>
          <p:cNvSpPr>
            <a:spLocks noGrp="1"/>
          </p:cNvSpPr>
          <p:nvPr>
            <p:ph type="title"/>
          </p:nvPr>
        </p:nvSpPr>
        <p:spPr/>
        <p:txBody>
          <a:bodyPr/>
          <a:lstStyle/>
          <a:p>
            <a:pPr algn="ctr"/>
            <a:r>
              <a:rPr lang="en-US" b="1" dirty="0" smtClean="0"/>
              <a:t>Key Discussions continued…</a:t>
            </a:r>
            <a:endParaRPr lang="en-US" b="1" dirty="0"/>
          </a:p>
        </p:txBody>
      </p:sp>
      <p:sp>
        <p:nvSpPr>
          <p:cNvPr id="3" name="Content Placeholder 2"/>
          <p:cNvSpPr>
            <a:spLocks noGrp="1"/>
          </p:cNvSpPr>
          <p:nvPr>
            <p:ph idx="1"/>
          </p:nvPr>
        </p:nvSpPr>
        <p:spPr/>
        <p:txBody>
          <a:bodyPr>
            <a:normAutofit fontScale="77500" lnSpcReduction="20000"/>
          </a:bodyPr>
          <a:lstStyle/>
          <a:p>
            <a:r>
              <a:rPr lang="en-US" sz="6300" dirty="0" smtClean="0"/>
              <a:t> Are there “soft compromises” Voters and Candidates (Parties) are prepared to offer in the broader interest of not postponing elections? Ask differently: What do Voters and Parties regard as acceptable “new </a:t>
            </a:r>
            <a:r>
              <a:rPr lang="en-US" sz="6300" dirty="0" err="1" smtClean="0"/>
              <a:t>normals</a:t>
            </a:r>
            <a:r>
              <a:rPr lang="en-US" sz="6300" dirty="0" smtClean="0"/>
              <a:t>” for electoral democracy?     </a:t>
            </a:r>
            <a:endParaRPr lang="en-US" dirty="0"/>
          </a:p>
        </p:txBody>
      </p:sp>
      <p:sp>
        <p:nvSpPr>
          <p:cNvPr id="6" name="Slide Number Placeholder 5"/>
          <p:cNvSpPr>
            <a:spLocks noGrp="1"/>
          </p:cNvSpPr>
          <p:nvPr>
            <p:ph type="sldNum" sz="quarter" idx="12"/>
          </p:nvPr>
        </p:nvSpPr>
        <p:spPr/>
        <p:txBody>
          <a:bodyPr/>
          <a:lstStyle/>
          <a:p>
            <a:fld id="{DCFAE7DC-6977-456D-8A8C-BB78694FFC2D}" type="slidenum">
              <a:rPr lang="en-US" smtClean="0"/>
              <a:t>21</a:t>
            </a:fld>
            <a:endParaRPr lang="en-US"/>
          </a:p>
        </p:txBody>
      </p:sp>
    </p:spTree>
    <p:extLst>
      <p:ext uri="{BB962C8B-B14F-4D97-AF65-F5344CB8AC3E}">
        <p14:creationId xmlns:p14="http://schemas.microsoft.com/office/powerpoint/2010/main" val="292415535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stretch>
            <a:fillRect/>
          </a:stretch>
        </p:blipFill>
        <p:spPr>
          <a:xfrm>
            <a:off x="10591734" y="546280"/>
            <a:ext cx="762066" cy="963251"/>
          </a:xfrm>
          <a:prstGeom prst="rect">
            <a:avLst/>
          </a:prstGeom>
        </p:spPr>
      </p:pic>
      <p:sp>
        <p:nvSpPr>
          <p:cNvPr id="2" name="Title 1"/>
          <p:cNvSpPr>
            <a:spLocks noGrp="1"/>
          </p:cNvSpPr>
          <p:nvPr>
            <p:ph type="title"/>
          </p:nvPr>
        </p:nvSpPr>
        <p:spPr/>
        <p:txBody>
          <a:bodyPr/>
          <a:lstStyle/>
          <a:p>
            <a:pPr algn="ctr"/>
            <a:r>
              <a:rPr lang="en-US" b="1" dirty="0" smtClean="0"/>
              <a:t>Specific Suggestions</a:t>
            </a:r>
            <a:endParaRPr lang="en-US" b="1" dirty="0"/>
          </a:p>
        </p:txBody>
      </p:sp>
      <p:sp>
        <p:nvSpPr>
          <p:cNvPr id="3" name="Content Placeholder 2"/>
          <p:cNvSpPr>
            <a:spLocks noGrp="1"/>
          </p:cNvSpPr>
          <p:nvPr>
            <p:ph idx="1"/>
          </p:nvPr>
        </p:nvSpPr>
        <p:spPr/>
        <p:txBody>
          <a:bodyPr>
            <a:normAutofit lnSpcReduction="10000"/>
          </a:bodyPr>
          <a:lstStyle/>
          <a:p>
            <a:r>
              <a:rPr lang="en-US" sz="6300" dirty="0" smtClean="0"/>
              <a:t>  IEC must incorporate all lessons from all By-Elections and how other countries navigated campaigning and management of elections </a:t>
            </a:r>
            <a:endParaRPr lang="en-US" dirty="0"/>
          </a:p>
        </p:txBody>
      </p:sp>
      <p:sp>
        <p:nvSpPr>
          <p:cNvPr id="6" name="Slide Number Placeholder 5"/>
          <p:cNvSpPr>
            <a:spLocks noGrp="1"/>
          </p:cNvSpPr>
          <p:nvPr>
            <p:ph type="sldNum" sz="quarter" idx="12"/>
          </p:nvPr>
        </p:nvSpPr>
        <p:spPr/>
        <p:txBody>
          <a:bodyPr/>
          <a:lstStyle/>
          <a:p>
            <a:fld id="{DCFAE7DC-6977-456D-8A8C-BB78694FFC2D}" type="slidenum">
              <a:rPr lang="en-US" smtClean="0"/>
              <a:t>22</a:t>
            </a:fld>
            <a:endParaRPr lang="en-US"/>
          </a:p>
        </p:txBody>
      </p:sp>
    </p:spTree>
    <p:extLst>
      <p:ext uri="{BB962C8B-B14F-4D97-AF65-F5344CB8AC3E}">
        <p14:creationId xmlns:p14="http://schemas.microsoft.com/office/powerpoint/2010/main" val="354746100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stretch>
            <a:fillRect/>
          </a:stretch>
        </p:blipFill>
        <p:spPr>
          <a:xfrm>
            <a:off x="10591734" y="546280"/>
            <a:ext cx="762066" cy="963251"/>
          </a:xfrm>
          <a:prstGeom prst="rect">
            <a:avLst/>
          </a:prstGeom>
        </p:spPr>
      </p:pic>
      <p:sp>
        <p:nvSpPr>
          <p:cNvPr id="2" name="Title 1"/>
          <p:cNvSpPr>
            <a:spLocks noGrp="1"/>
          </p:cNvSpPr>
          <p:nvPr>
            <p:ph type="title"/>
          </p:nvPr>
        </p:nvSpPr>
        <p:spPr/>
        <p:txBody>
          <a:bodyPr/>
          <a:lstStyle/>
          <a:p>
            <a:pPr algn="ctr"/>
            <a:r>
              <a:rPr lang="en-US" b="1" dirty="0" smtClean="0"/>
              <a:t>Specific Suggestions continued…</a:t>
            </a:r>
            <a:endParaRPr lang="en-US" b="1" dirty="0"/>
          </a:p>
        </p:txBody>
      </p:sp>
      <p:sp>
        <p:nvSpPr>
          <p:cNvPr id="3" name="Content Placeholder 2"/>
          <p:cNvSpPr>
            <a:spLocks noGrp="1"/>
          </p:cNvSpPr>
          <p:nvPr>
            <p:ph idx="1"/>
          </p:nvPr>
        </p:nvSpPr>
        <p:spPr/>
        <p:txBody>
          <a:bodyPr>
            <a:normAutofit fontScale="92500"/>
          </a:bodyPr>
          <a:lstStyle/>
          <a:p>
            <a:r>
              <a:rPr lang="en-US" sz="6300" dirty="0" smtClean="0"/>
              <a:t> IEC must increase special election days to include a week preceding October 27</a:t>
            </a:r>
            <a:r>
              <a:rPr lang="en-US" sz="6300" baseline="30000" dirty="0" smtClean="0"/>
              <a:t>th</a:t>
            </a:r>
            <a:r>
              <a:rPr lang="en-US" sz="6300" dirty="0" smtClean="0"/>
              <a:t> and this must include voter-reach out to homes, hospitals, </a:t>
            </a:r>
            <a:r>
              <a:rPr lang="en-US" sz="6300" dirty="0" err="1" smtClean="0"/>
              <a:t>universities,etc</a:t>
            </a:r>
            <a:r>
              <a:rPr lang="en-US" sz="6300" dirty="0" smtClean="0"/>
              <a:t>.  </a:t>
            </a:r>
            <a:endParaRPr lang="en-US" dirty="0"/>
          </a:p>
        </p:txBody>
      </p:sp>
      <p:sp>
        <p:nvSpPr>
          <p:cNvPr id="6" name="Slide Number Placeholder 5"/>
          <p:cNvSpPr>
            <a:spLocks noGrp="1"/>
          </p:cNvSpPr>
          <p:nvPr>
            <p:ph type="sldNum" sz="quarter" idx="12"/>
          </p:nvPr>
        </p:nvSpPr>
        <p:spPr/>
        <p:txBody>
          <a:bodyPr/>
          <a:lstStyle/>
          <a:p>
            <a:fld id="{DCFAE7DC-6977-456D-8A8C-BB78694FFC2D}" type="slidenum">
              <a:rPr lang="en-US" smtClean="0"/>
              <a:t>23</a:t>
            </a:fld>
            <a:endParaRPr lang="en-US"/>
          </a:p>
        </p:txBody>
      </p:sp>
    </p:spTree>
    <p:extLst>
      <p:ext uri="{BB962C8B-B14F-4D97-AF65-F5344CB8AC3E}">
        <p14:creationId xmlns:p14="http://schemas.microsoft.com/office/powerpoint/2010/main" val="16841997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stretch>
            <a:fillRect/>
          </a:stretch>
        </p:blipFill>
        <p:spPr>
          <a:xfrm>
            <a:off x="10591734" y="546280"/>
            <a:ext cx="762066" cy="963251"/>
          </a:xfrm>
          <a:prstGeom prst="rect">
            <a:avLst/>
          </a:prstGeom>
        </p:spPr>
      </p:pic>
      <p:sp>
        <p:nvSpPr>
          <p:cNvPr id="2" name="Title 1"/>
          <p:cNvSpPr>
            <a:spLocks noGrp="1"/>
          </p:cNvSpPr>
          <p:nvPr>
            <p:ph type="title"/>
          </p:nvPr>
        </p:nvSpPr>
        <p:spPr/>
        <p:txBody>
          <a:bodyPr/>
          <a:lstStyle/>
          <a:p>
            <a:pPr algn="ctr"/>
            <a:r>
              <a:rPr lang="en-US" b="1" dirty="0" smtClean="0"/>
              <a:t>Specific Suggestions continued…</a:t>
            </a:r>
            <a:endParaRPr lang="en-US" b="1" dirty="0"/>
          </a:p>
        </p:txBody>
      </p:sp>
      <p:sp>
        <p:nvSpPr>
          <p:cNvPr id="3" name="Content Placeholder 2"/>
          <p:cNvSpPr>
            <a:spLocks noGrp="1"/>
          </p:cNvSpPr>
          <p:nvPr>
            <p:ph idx="1"/>
          </p:nvPr>
        </p:nvSpPr>
        <p:spPr/>
        <p:txBody>
          <a:bodyPr>
            <a:normAutofit fontScale="85000" lnSpcReduction="20000"/>
          </a:bodyPr>
          <a:lstStyle/>
          <a:p>
            <a:r>
              <a:rPr lang="en-US" sz="6300" dirty="0" smtClean="0"/>
              <a:t> State President Ramaphosa must be advised or persuaded to relax the numbers of indoor/outdoor people strictly for purposes of allowing more people to go out and vote on Election Day with strict adherence to all Covid-19 protocols</a:t>
            </a:r>
            <a:endParaRPr lang="en-US" dirty="0"/>
          </a:p>
        </p:txBody>
      </p:sp>
      <p:sp>
        <p:nvSpPr>
          <p:cNvPr id="6" name="Slide Number Placeholder 5"/>
          <p:cNvSpPr>
            <a:spLocks noGrp="1"/>
          </p:cNvSpPr>
          <p:nvPr>
            <p:ph type="sldNum" sz="quarter" idx="12"/>
          </p:nvPr>
        </p:nvSpPr>
        <p:spPr/>
        <p:txBody>
          <a:bodyPr/>
          <a:lstStyle/>
          <a:p>
            <a:fld id="{DCFAE7DC-6977-456D-8A8C-BB78694FFC2D}" type="slidenum">
              <a:rPr lang="en-US" smtClean="0"/>
              <a:t>24</a:t>
            </a:fld>
            <a:endParaRPr lang="en-US"/>
          </a:p>
        </p:txBody>
      </p:sp>
    </p:spTree>
    <p:extLst>
      <p:ext uri="{BB962C8B-B14F-4D97-AF65-F5344CB8AC3E}">
        <p14:creationId xmlns:p14="http://schemas.microsoft.com/office/powerpoint/2010/main" val="25359912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stretch>
            <a:fillRect/>
          </a:stretch>
        </p:blipFill>
        <p:spPr>
          <a:xfrm>
            <a:off x="10591734" y="546280"/>
            <a:ext cx="762066" cy="963251"/>
          </a:xfrm>
          <a:prstGeom prst="rect">
            <a:avLst/>
          </a:prstGeom>
        </p:spPr>
      </p:pic>
      <p:sp>
        <p:nvSpPr>
          <p:cNvPr id="2" name="Title 1"/>
          <p:cNvSpPr>
            <a:spLocks noGrp="1"/>
          </p:cNvSpPr>
          <p:nvPr>
            <p:ph type="title"/>
          </p:nvPr>
        </p:nvSpPr>
        <p:spPr/>
        <p:txBody>
          <a:bodyPr/>
          <a:lstStyle/>
          <a:p>
            <a:pPr algn="ctr"/>
            <a:r>
              <a:rPr lang="en-US" b="1" dirty="0" smtClean="0"/>
              <a:t>Specific Suggestions continued…</a:t>
            </a:r>
            <a:endParaRPr lang="en-US" b="1" dirty="0"/>
          </a:p>
        </p:txBody>
      </p:sp>
      <p:sp>
        <p:nvSpPr>
          <p:cNvPr id="3" name="Content Placeholder 2"/>
          <p:cNvSpPr>
            <a:spLocks noGrp="1"/>
          </p:cNvSpPr>
          <p:nvPr>
            <p:ph idx="1"/>
          </p:nvPr>
        </p:nvSpPr>
        <p:spPr/>
        <p:txBody>
          <a:bodyPr>
            <a:normAutofit fontScale="92500" lnSpcReduction="10000"/>
          </a:bodyPr>
          <a:lstStyle/>
          <a:p>
            <a:r>
              <a:rPr lang="en-US" sz="6300" dirty="0" smtClean="0"/>
              <a:t> Voters and Candidates must accept that the old normal and comfortable ways of campaigning and voting are no longer feasible, and start embracing the new normal and uncomfortable ways  </a:t>
            </a:r>
            <a:endParaRPr lang="en-US" dirty="0"/>
          </a:p>
        </p:txBody>
      </p:sp>
      <p:sp>
        <p:nvSpPr>
          <p:cNvPr id="6" name="Slide Number Placeholder 5"/>
          <p:cNvSpPr>
            <a:spLocks noGrp="1"/>
          </p:cNvSpPr>
          <p:nvPr>
            <p:ph type="sldNum" sz="quarter" idx="12"/>
          </p:nvPr>
        </p:nvSpPr>
        <p:spPr/>
        <p:txBody>
          <a:bodyPr/>
          <a:lstStyle/>
          <a:p>
            <a:fld id="{DCFAE7DC-6977-456D-8A8C-BB78694FFC2D}" type="slidenum">
              <a:rPr lang="en-US" smtClean="0"/>
              <a:t>25</a:t>
            </a:fld>
            <a:endParaRPr lang="en-US"/>
          </a:p>
        </p:txBody>
      </p:sp>
    </p:spTree>
    <p:extLst>
      <p:ext uri="{BB962C8B-B14F-4D97-AF65-F5344CB8AC3E}">
        <p14:creationId xmlns:p14="http://schemas.microsoft.com/office/powerpoint/2010/main" val="89305616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stretch>
            <a:fillRect/>
          </a:stretch>
        </p:blipFill>
        <p:spPr>
          <a:xfrm>
            <a:off x="10591734" y="546280"/>
            <a:ext cx="762066" cy="963251"/>
          </a:xfrm>
          <a:prstGeom prst="rect">
            <a:avLst/>
          </a:prstGeom>
        </p:spPr>
      </p:pic>
      <p:sp>
        <p:nvSpPr>
          <p:cNvPr id="2" name="Title 1"/>
          <p:cNvSpPr>
            <a:spLocks noGrp="1"/>
          </p:cNvSpPr>
          <p:nvPr>
            <p:ph type="title"/>
          </p:nvPr>
        </p:nvSpPr>
        <p:spPr/>
        <p:txBody>
          <a:bodyPr/>
          <a:lstStyle/>
          <a:p>
            <a:pPr algn="ctr"/>
            <a:r>
              <a:rPr lang="en-US" b="1" dirty="0" smtClean="0"/>
              <a:t>Specific Suggestions continued…</a:t>
            </a:r>
            <a:endParaRPr lang="en-US" b="1" dirty="0"/>
          </a:p>
        </p:txBody>
      </p:sp>
      <p:sp>
        <p:nvSpPr>
          <p:cNvPr id="3" name="Content Placeholder 2"/>
          <p:cNvSpPr>
            <a:spLocks noGrp="1"/>
          </p:cNvSpPr>
          <p:nvPr>
            <p:ph idx="1"/>
          </p:nvPr>
        </p:nvSpPr>
        <p:spPr/>
        <p:txBody>
          <a:bodyPr>
            <a:normAutofit fontScale="77500" lnSpcReduction="20000"/>
          </a:bodyPr>
          <a:lstStyle/>
          <a:p>
            <a:r>
              <a:rPr lang="en-US" sz="6300" dirty="0" smtClean="0"/>
              <a:t> IEC must adopt an </a:t>
            </a:r>
            <a:r>
              <a:rPr lang="en-US" sz="6300" dirty="0"/>
              <a:t>I</a:t>
            </a:r>
            <a:r>
              <a:rPr lang="en-US" sz="6300" dirty="0" smtClean="0"/>
              <a:t>ntegrated Covid-19 Voting Strategy which must inter alia provide for the hiring of extra personnel (trained and dedicated youth cohort of Covid-19 monitors) to be deployed in all Voting Districts to ensure compliance    </a:t>
            </a:r>
            <a:endParaRPr lang="en-US" dirty="0"/>
          </a:p>
        </p:txBody>
      </p:sp>
      <p:sp>
        <p:nvSpPr>
          <p:cNvPr id="6" name="Slide Number Placeholder 5"/>
          <p:cNvSpPr>
            <a:spLocks noGrp="1"/>
          </p:cNvSpPr>
          <p:nvPr>
            <p:ph type="sldNum" sz="quarter" idx="12"/>
          </p:nvPr>
        </p:nvSpPr>
        <p:spPr/>
        <p:txBody>
          <a:bodyPr/>
          <a:lstStyle/>
          <a:p>
            <a:fld id="{DCFAE7DC-6977-456D-8A8C-BB78694FFC2D}" type="slidenum">
              <a:rPr lang="en-US" smtClean="0"/>
              <a:t>26</a:t>
            </a:fld>
            <a:endParaRPr lang="en-US"/>
          </a:p>
        </p:txBody>
      </p:sp>
    </p:spTree>
    <p:extLst>
      <p:ext uri="{BB962C8B-B14F-4D97-AF65-F5344CB8AC3E}">
        <p14:creationId xmlns:p14="http://schemas.microsoft.com/office/powerpoint/2010/main" val="203901323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stretch>
            <a:fillRect/>
          </a:stretch>
        </p:blipFill>
        <p:spPr>
          <a:xfrm>
            <a:off x="10591734" y="546280"/>
            <a:ext cx="762066" cy="963251"/>
          </a:xfrm>
          <a:prstGeom prst="rect">
            <a:avLst/>
          </a:prstGeom>
        </p:spPr>
      </p:pic>
      <p:sp>
        <p:nvSpPr>
          <p:cNvPr id="2" name="Title 1"/>
          <p:cNvSpPr>
            <a:spLocks noGrp="1"/>
          </p:cNvSpPr>
          <p:nvPr>
            <p:ph type="title"/>
          </p:nvPr>
        </p:nvSpPr>
        <p:spPr/>
        <p:txBody>
          <a:bodyPr/>
          <a:lstStyle/>
          <a:p>
            <a:pPr algn="ctr"/>
            <a:r>
              <a:rPr lang="en-US" b="1" dirty="0" smtClean="0"/>
              <a:t>Specific Suggestions continued…</a:t>
            </a:r>
            <a:endParaRPr lang="en-US" b="1" dirty="0"/>
          </a:p>
        </p:txBody>
      </p:sp>
      <p:sp>
        <p:nvSpPr>
          <p:cNvPr id="3" name="Content Placeholder 2"/>
          <p:cNvSpPr>
            <a:spLocks noGrp="1"/>
          </p:cNvSpPr>
          <p:nvPr>
            <p:ph idx="1"/>
          </p:nvPr>
        </p:nvSpPr>
        <p:spPr/>
        <p:txBody>
          <a:bodyPr>
            <a:normAutofit fontScale="85000" lnSpcReduction="10000"/>
          </a:bodyPr>
          <a:lstStyle/>
          <a:p>
            <a:r>
              <a:rPr lang="en-US" sz="6300" dirty="0" smtClean="0"/>
              <a:t> Covid-19 dictates that the need for more multimedia campaigning for Candidates (Parties). Community radio stations becomes the most ideal way of reaching local Voters and social media for youth Voters </a:t>
            </a:r>
            <a:endParaRPr lang="en-US" dirty="0"/>
          </a:p>
        </p:txBody>
      </p:sp>
      <p:sp>
        <p:nvSpPr>
          <p:cNvPr id="6" name="Slide Number Placeholder 5"/>
          <p:cNvSpPr>
            <a:spLocks noGrp="1"/>
          </p:cNvSpPr>
          <p:nvPr>
            <p:ph type="sldNum" sz="quarter" idx="12"/>
          </p:nvPr>
        </p:nvSpPr>
        <p:spPr/>
        <p:txBody>
          <a:bodyPr/>
          <a:lstStyle/>
          <a:p>
            <a:fld id="{DCFAE7DC-6977-456D-8A8C-BB78694FFC2D}" type="slidenum">
              <a:rPr lang="en-US" smtClean="0"/>
              <a:t>27</a:t>
            </a:fld>
            <a:endParaRPr lang="en-US"/>
          </a:p>
        </p:txBody>
      </p:sp>
    </p:spTree>
    <p:extLst>
      <p:ext uri="{BB962C8B-B14F-4D97-AF65-F5344CB8AC3E}">
        <p14:creationId xmlns:p14="http://schemas.microsoft.com/office/powerpoint/2010/main" val="265608328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stretch>
            <a:fillRect/>
          </a:stretch>
        </p:blipFill>
        <p:spPr>
          <a:xfrm>
            <a:off x="10591734" y="546280"/>
            <a:ext cx="762066" cy="963251"/>
          </a:xfrm>
          <a:prstGeom prst="rect">
            <a:avLst/>
          </a:prstGeom>
        </p:spPr>
      </p:pic>
      <p:sp>
        <p:nvSpPr>
          <p:cNvPr id="2" name="Title 1"/>
          <p:cNvSpPr>
            <a:spLocks noGrp="1"/>
          </p:cNvSpPr>
          <p:nvPr>
            <p:ph type="title"/>
          </p:nvPr>
        </p:nvSpPr>
        <p:spPr/>
        <p:txBody>
          <a:bodyPr/>
          <a:lstStyle/>
          <a:p>
            <a:pPr algn="ctr"/>
            <a:r>
              <a:rPr lang="en-US" b="1" dirty="0" smtClean="0"/>
              <a:t>Specific Suggestions continued…</a:t>
            </a:r>
            <a:endParaRPr lang="en-US" b="1" dirty="0"/>
          </a:p>
        </p:txBody>
      </p:sp>
      <p:sp>
        <p:nvSpPr>
          <p:cNvPr id="3" name="Content Placeholder 2"/>
          <p:cNvSpPr>
            <a:spLocks noGrp="1"/>
          </p:cNvSpPr>
          <p:nvPr>
            <p:ph idx="1"/>
          </p:nvPr>
        </p:nvSpPr>
        <p:spPr/>
        <p:txBody>
          <a:bodyPr>
            <a:normAutofit fontScale="92500"/>
          </a:bodyPr>
          <a:lstStyle/>
          <a:p>
            <a:r>
              <a:rPr lang="en-US" sz="6300" dirty="0" smtClean="0"/>
              <a:t> The usual Town Hall Debates, House Meetings and Open Rallies, etc, are still doable but limiting under Covid-19. Online Zoom/MT are viable options.  </a:t>
            </a:r>
            <a:endParaRPr lang="en-US" dirty="0"/>
          </a:p>
        </p:txBody>
      </p:sp>
      <p:sp>
        <p:nvSpPr>
          <p:cNvPr id="6" name="Slide Number Placeholder 5"/>
          <p:cNvSpPr>
            <a:spLocks noGrp="1"/>
          </p:cNvSpPr>
          <p:nvPr>
            <p:ph type="sldNum" sz="quarter" idx="12"/>
          </p:nvPr>
        </p:nvSpPr>
        <p:spPr/>
        <p:txBody>
          <a:bodyPr/>
          <a:lstStyle/>
          <a:p>
            <a:fld id="{DCFAE7DC-6977-456D-8A8C-BB78694FFC2D}" type="slidenum">
              <a:rPr lang="en-US" smtClean="0"/>
              <a:t>28</a:t>
            </a:fld>
            <a:endParaRPr lang="en-US"/>
          </a:p>
        </p:txBody>
      </p:sp>
    </p:spTree>
    <p:extLst>
      <p:ext uri="{BB962C8B-B14F-4D97-AF65-F5344CB8AC3E}">
        <p14:creationId xmlns:p14="http://schemas.microsoft.com/office/powerpoint/2010/main" val="371428661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stretch>
            <a:fillRect/>
          </a:stretch>
        </p:blipFill>
        <p:spPr>
          <a:xfrm>
            <a:off x="10591734" y="546280"/>
            <a:ext cx="762066" cy="963251"/>
          </a:xfrm>
          <a:prstGeom prst="rect">
            <a:avLst/>
          </a:prstGeom>
        </p:spPr>
      </p:pic>
      <p:sp>
        <p:nvSpPr>
          <p:cNvPr id="2" name="Title 1"/>
          <p:cNvSpPr>
            <a:spLocks noGrp="1"/>
          </p:cNvSpPr>
          <p:nvPr>
            <p:ph type="title"/>
          </p:nvPr>
        </p:nvSpPr>
        <p:spPr/>
        <p:txBody>
          <a:bodyPr/>
          <a:lstStyle/>
          <a:p>
            <a:pPr algn="ctr"/>
            <a:r>
              <a:rPr lang="en-US" b="1" dirty="0" smtClean="0"/>
              <a:t>Specific Suggestions continued…</a:t>
            </a:r>
            <a:endParaRPr lang="en-US" b="1" dirty="0"/>
          </a:p>
        </p:txBody>
      </p:sp>
      <p:sp>
        <p:nvSpPr>
          <p:cNvPr id="3" name="Content Placeholder 2"/>
          <p:cNvSpPr>
            <a:spLocks noGrp="1"/>
          </p:cNvSpPr>
          <p:nvPr>
            <p:ph idx="1"/>
          </p:nvPr>
        </p:nvSpPr>
        <p:spPr/>
        <p:txBody>
          <a:bodyPr>
            <a:normAutofit fontScale="77500" lnSpcReduction="20000"/>
          </a:bodyPr>
          <a:lstStyle/>
          <a:p>
            <a:r>
              <a:rPr lang="en-US" sz="6300" dirty="0" smtClean="0"/>
              <a:t> IEC Electoral Personnel, SAPS, Health Advisors, Covid-19 Monitors, etc, plus Domestic and International Election Observers and Monitors must all be put on emergency vaccination roll out programme prior to Special </a:t>
            </a:r>
            <a:r>
              <a:rPr lang="en-US" sz="6300" dirty="0"/>
              <a:t>V</a:t>
            </a:r>
            <a:r>
              <a:rPr lang="en-US" sz="6300" dirty="0" smtClean="0"/>
              <a:t>oting Week and Election Day </a:t>
            </a:r>
            <a:endParaRPr lang="en-US" dirty="0"/>
          </a:p>
        </p:txBody>
      </p:sp>
      <p:sp>
        <p:nvSpPr>
          <p:cNvPr id="6" name="Slide Number Placeholder 5"/>
          <p:cNvSpPr>
            <a:spLocks noGrp="1"/>
          </p:cNvSpPr>
          <p:nvPr>
            <p:ph type="sldNum" sz="quarter" idx="12"/>
          </p:nvPr>
        </p:nvSpPr>
        <p:spPr/>
        <p:txBody>
          <a:bodyPr/>
          <a:lstStyle/>
          <a:p>
            <a:fld id="{DCFAE7DC-6977-456D-8A8C-BB78694FFC2D}" type="slidenum">
              <a:rPr lang="en-US" smtClean="0"/>
              <a:t>29</a:t>
            </a:fld>
            <a:endParaRPr lang="en-US"/>
          </a:p>
        </p:txBody>
      </p:sp>
    </p:spTree>
    <p:extLst>
      <p:ext uri="{BB962C8B-B14F-4D97-AF65-F5344CB8AC3E}">
        <p14:creationId xmlns:p14="http://schemas.microsoft.com/office/powerpoint/2010/main" val="412208933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stretch>
            <a:fillRect/>
          </a:stretch>
        </p:blipFill>
        <p:spPr>
          <a:xfrm>
            <a:off x="10591734" y="546280"/>
            <a:ext cx="762066" cy="963251"/>
          </a:xfrm>
          <a:prstGeom prst="rect">
            <a:avLst/>
          </a:prstGeom>
        </p:spPr>
      </p:pic>
      <p:sp>
        <p:nvSpPr>
          <p:cNvPr id="2" name="Title 1"/>
          <p:cNvSpPr>
            <a:spLocks noGrp="1"/>
          </p:cNvSpPr>
          <p:nvPr>
            <p:ph type="title"/>
          </p:nvPr>
        </p:nvSpPr>
        <p:spPr/>
        <p:txBody>
          <a:bodyPr/>
          <a:lstStyle/>
          <a:p>
            <a:pPr algn="ctr"/>
            <a:r>
              <a:rPr lang="en-US" b="1" dirty="0" smtClean="0"/>
              <a:t>Opening Remarks</a:t>
            </a:r>
            <a:endParaRPr lang="en-US" b="1" dirty="0"/>
          </a:p>
        </p:txBody>
      </p:sp>
      <p:sp>
        <p:nvSpPr>
          <p:cNvPr id="3" name="Content Placeholder 2"/>
          <p:cNvSpPr>
            <a:spLocks noGrp="1"/>
          </p:cNvSpPr>
          <p:nvPr>
            <p:ph idx="1"/>
          </p:nvPr>
        </p:nvSpPr>
        <p:spPr/>
        <p:txBody>
          <a:bodyPr>
            <a:normAutofit fontScale="85000" lnSpcReduction="20000"/>
          </a:bodyPr>
          <a:lstStyle/>
          <a:p>
            <a:r>
              <a:rPr lang="en-US" sz="6300" dirty="0" smtClean="0"/>
              <a:t>Letsema Centre for Development and Democracy (simply called Letsema Centre) is a community-based organization established to defend and advance human rights education, sustainable development, and democratization</a:t>
            </a:r>
            <a:endParaRPr lang="en-US" dirty="0" smtClean="0"/>
          </a:p>
          <a:p>
            <a:endParaRPr lang="en-US" dirty="0"/>
          </a:p>
        </p:txBody>
      </p:sp>
      <p:sp>
        <p:nvSpPr>
          <p:cNvPr id="6" name="Slide Number Placeholder 5"/>
          <p:cNvSpPr>
            <a:spLocks noGrp="1"/>
          </p:cNvSpPr>
          <p:nvPr>
            <p:ph type="sldNum" sz="quarter" idx="12"/>
          </p:nvPr>
        </p:nvSpPr>
        <p:spPr/>
        <p:txBody>
          <a:bodyPr/>
          <a:lstStyle/>
          <a:p>
            <a:fld id="{DCFAE7DC-6977-456D-8A8C-BB78694FFC2D}" type="slidenum">
              <a:rPr lang="en-US" smtClean="0"/>
              <a:t>3</a:t>
            </a:fld>
            <a:endParaRPr lang="en-US"/>
          </a:p>
        </p:txBody>
      </p:sp>
    </p:spTree>
    <p:extLst>
      <p:ext uri="{BB962C8B-B14F-4D97-AF65-F5344CB8AC3E}">
        <p14:creationId xmlns:p14="http://schemas.microsoft.com/office/powerpoint/2010/main" val="333109622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stretch>
            <a:fillRect/>
          </a:stretch>
        </p:blipFill>
        <p:spPr>
          <a:xfrm>
            <a:off x="10591734" y="546280"/>
            <a:ext cx="762066" cy="963251"/>
          </a:xfrm>
          <a:prstGeom prst="rect">
            <a:avLst/>
          </a:prstGeom>
        </p:spPr>
      </p:pic>
      <p:sp>
        <p:nvSpPr>
          <p:cNvPr id="2" name="Title 1"/>
          <p:cNvSpPr>
            <a:spLocks noGrp="1"/>
          </p:cNvSpPr>
          <p:nvPr>
            <p:ph type="title"/>
          </p:nvPr>
        </p:nvSpPr>
        <p:spPr/>
        <p:txBody>
          <a:bodyPr/>
          <a:lstStyle/>
          <a:p>
            <a:pPr algn="ctr"/>
            <a:r>
              <a:rPr lang="en-US" b="1" dirty="0" smtClean="0"/>
              <a:t>Specific Suggestions continued…</a:t>
            </a:r>
            <a:endParaRPr lang="en-US" b="1" dirty="0"/>
          </a:p>
        </p:txBody>
      </p:sp>
      <p:sp>
        <p:nvSpPr>
          <p:cNvPr id="3" name="Content Placeholder 2"/>
          <p:cNvSpPr>
            <a:spLocks noGrp="1"/>
          </p:cNvSpPr>
          <p:nvPr>
            <p:ph idx="1"/>
          </p:nvPr>
        </p:nvSpPr>
        <p:spPr/>
        <p:txBody>
          <a:bodyPr>
            <a:normAutofit fontScale="70000" lnSpcReduction="20000"/>
          </a:bodyPr>
          <a:lstStyle/>
          <a:p>
            <a:r>
              <a:rPr lang="en-US" sz="6300" dirty="0" smtClean="0"/>
              <a:t> All known </a:t>
            </a:r>
            <a:r>
              <a:rPr lang="en-US" sz="6300" dirty="0"/>
              <a:t>e</a:t>
            </a:r>
            <a:r>
              <a:rPr lang="en-US" sz="6300" dirty="0" smtClean="0"/>
              <a:t>lection challenges must not suddenly be overlooked or ignored because of the fears and risks resulting from the Covid-19 pandemic – IEC (and Government) must still improve in all other known sources of instabilities associated with elections including suspected double voting (Ink problems), technical (Zip </a:t>
            </a:r>
            <a:r>
              <a:rPr lang="en-US" sz="6300" dirty="0" err="1" smtClean="0"/>
              <a:t>Zip</a:t>
            </a:r>
            <a:r>
              <a:rPr lang="en-US" sz="6300" dirty="0" smtClean="0"/>
              <a:t> problems) and service delivery protests </a:t>
            </a:r>
            <a:endParaRPr lang="en-US" dirty="0"/>
          </a:p>
        </p:txBody>
      </p:sp>
      <p:sp>
        <p:nvSpPr>
          <p:cNvPr id="6" name="Slide Number Placeholder 5"/>
          <p:cNvSpPr>
            <a:spLocks noGrp="1"/>
          </p:cNvSpPr>
          <p:nvPr>
            <p:ph type="sldNum" sz="quarter" idx="12"/>
          </p:nvPr>
        </p:nvSpPr>
        <p:spPr/>
        <p:txBody>
          <a:bodyPr/>
          <a:lstStyle/>
          <a:p>
            <a:fld id="{DCFAE7DC-6977-456D-8A8C-BB78694FFC2D}" type="slidenum">
              <a:rPr lang="en-US" smtClean="0"/>
              <a:t>30</a:t>
            </a:fld>
            <a:endParaRPr lang="en-US"/>
          </a:p>
        </p:txBody>
      </p:sp>
    </p:spTree>
    <p:extLst>
      <p:ext uri="{BB962C8B-B14F-4D97-AF65-F5344CB8AC3E}">
        <p14:creationId xmlns:p14="http://schemas.microsoft.com/office/powerpoint/2010/main" val="243300975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stretch>
            <a:fillRect/>
          </a:stretch>
        </p:blipFill>
        <p:spPr>
          <a:xfrm>
            <a:off x="10591734" y="546280"/>
            <a:ext cx="762066" cy="963251"/>
          </a:xfrm>
          <a:prstGeom prst="rect">
            <a:avLst/>
          </a:prstGeom>
        </p:spPr>
      </p:pic>
      <p:sp>
        <p:nvSpPr>
          <p:cNvPr id="2" name="Title 1"/>
          <p:cNvSpPr>
            <a:spLocks noGrp="1"/>
          </p:cNvSpPr>
          <p:nvPr>
            <p:ph type="title"/>
          </p:nvPr>
        </p:nvSpPr>
        <p:spPr/>
        <p:txBody>
          <a:bodyPr/>
          <a:lstStyle/>
          <a:p>
            <a:pPr algn="ctr"/>
            <a:r>
              <a:rPr lang="en-US" b="1" dirty="0" smtClean="0"/>
              <a:t>Specific Suggestions continued…</a:t>
            </a:r>
            <a:endParaRPr lang="en-US" b="1" dirty="0"/>
          </a:p>
        </p:txBody>
      </p:sp>
      <p:sp>
        <p:nvSpPr>
          <p:cNvPr id="3" name="Content Placeholder 2"/>
          <p:cNvSpPr>
            <a:spLocks noGrp="1"/>
          </p:cNvSpPr>
          <p:nvPr>
            <p:ph idx="1"/>
          </p:nvPr>
        </p:nvSpPr>
        <p:spPr/>
        <p:txBody>
          <a:bodyPr>
            <a:normAutofit fontScale="85000" lnSpcReduction="10000"/>
          </a:bodyPr>
          <a:lstStyle/>
          <a:p>
            <a:r>
              <a:rPr lang="en-US" sz="6300" dirty="0" smtClean="0"/>
              <a:t> Electronic voting and synchronized elections are long overdue – but policy decisions must be made before elections so that Voters and Candidates knows prior to voting that theirs is an extended term…   </a:t>
            </a:r>
            <a:endParaRPr lang="en-US" dirty="0"/>
          </a:p>
        </p:txBody>
      </p:sp>
      <p:sp>
        <p:nvSpPr>
          <p:cNvPr id="6" name="Slide Number Placeholder 5"/>
          <p:cNvSpPr>
            <a:spLocks noGrp="1"/>
          </p:cNvSpPr>
          <p:nvPr>
            <p:ph type="sldNum" sz="quarter" idx="12"/>
          </p:nvPr>
        </p:nvSpPr>
        <p:spPr/>
        <p:txBody>
          <a:bodyPr/>
          <a:lstStyle/>
          <a:p>
            <a:fld id="{DCFAE7DC-6977-456D-8A8C-BB78694FFC2D}" type="slidenum">
              <a:rPr lang="en-US" smtClean="0"/>
              <a:t>31</a:t>
            </a:fld>
            <a:endParaRPr lang="en-US"/>
          </a:p>
        </p:txBody>
      </p:sp>
    </p:spTree>
    <p:extLst>
      <p:ext uri="{BB962C8B-B14F-4D97-AF65-F5344CB8AC3E}">
        <p14:creationId xmlns:p14="http://schemas.microsoft.com/office/powerpoint/2010/main" val="79222816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stretch>
            <a:fillRect/>
          </a:stretch>
        </p:blipFill>
        <p:spPr>
          <a:xfrm>
            <a:off x="10591734" y="546280"/>
            <a:ext cx="762066" cy="963251"/>
          </a:xfrm>
          <a:prstGeom prst="rect">
            <a:avLst/>
          </a:prstGeom>
        </p:spPr>
      </p:pic>
      <p:sp>
        <p:nvSpPr>
          <p:cNvPr id="2" name="Title 1"/>
          <p:cNvSpPr>
            <a:spLocks noGrp="1"/>
          </p:cNvSpPr>
          <p:nvPr>
            <p:ph type="title"/>
          </p:nvPr>
        </p:nvSpPr>
        <p:spPr/>
        <p:txBody>
          <a:bodyPr/>
          <a:lstStyle/>
          <a:p>
            <a:pPr algn="ctr"/>
            <a:r>
              <a:rPr lang="en-US" b="1" dirty="0" smtClean="0"/>
              <a:t>Concluding Remarks </a:t>
            </a:r>
            <a:endParaRPr lang="en-US" b="1" dirty="0"/>
          </a:p>
        </p:txBody>
      </p:sp>
      <p:sp>
        <p:nvSpPr>
          <p:cNvPr id="3" name="Content Placeholder 2"/>
          <p:cNvSpPr>
            <a:spLocks noGrp="1"/>
          </p:cNvSpPr>
          <p:nvPr>
            <p:ph idx="1"/>
          </p:nvPr>
        </p:nvSpPr>
        <p:spPr/>
        <p:txBody>
          <a:bodyPr>
            <a:normAutofit fontScale="77500" lnSpcReduction="20000"/>
          </a:bodyPr>
          <a:lstStyle/>
          <a:p>
            <a:r>
              <a:rPr lang="en-US" sz="6300" dirty="0" smtClean="0"/>
              <a:t> Covid-19 undoubtedly presents serious but manageable risks and fears; and with a plan, IEC and all stakeholders could collaborate differently and better together to minimize such known risks and fears, and maximize the freeness, fairness, and regularity in the oncoming 2021 Local Government Elections     </a:t>
            </a:r>
            <a:endParaRPr lang="en-US" dirty="0"/>
          </a:p>
        </p:txBody>
      </p:sp>
      <p:sp>
        <p:nvSpPr>
          <p:cNvPr id="6" name="Slide Number Placeholder 5"/>
          <p:cNvSpPr>
            <a:spLocks noGrp="1"/>
          </p:cNvSpPr>
          <p:nvPr>
            <p:ph type="sldNum" sz="quarter" idx="12"/>
          </p:nvPr>
        </p:nvSpPr>
        <p:spPr/>
        <p:txBody>
          <a:bodyPr/>
          <a:lstStyle/>
          <a:p>
            <a:fld id="{DCFAE7DC-6977-456D-8A8C-BB78694FFC2D}" type="slidenum">
              <a:rPr lang="en-US" smtClean="0"/>
              <a:t>32</a:t>
            </a:fld>
            <a:endParaRPr lang="en-US"/>
          </a:p>
        </p:txBody>
      </p:sp>
    </p:spTree>
    <p:extLst>
      <p:ext uri="{BB962C8B-B14F-4D97-AF65-F5344CB8AC3E}">
        <p14:creationId xmlns:p14="http://schemas.microsoft.com/office/powerpoint/2010/main" val="227073763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stretch>
            <a:fillRect/>
          </a:stretch>
        </p:blipFill>
        <p:spPr>
          <a:xfrm>
            <a:off x="10591734" y="546280"/>
            <a:ext cx="762066" cy="963251"/>
          </a:xfrm>
          <a:prstGeom prst="rect">
            <a:avLst/>
          </a:prstGeom>
        </p:spPr>
      </p:pic>
      <p:sp>
        <p:nvSpPr>
          <p:cNvPr id="2" name="Title 1"/>
          <p:cNvSpPr>
            <a:spLocks noGrp="1"/>
          </p:cNvSpPr>
          <p:nvPr>
            <p:ph type="title"/>
          </p:nvPr>
        </p:nvSpPr>
        <p:spPr/>
        <p:txBody>
          <a:bodyPr/>
          <a:lstStyle/>
          <a:p>
            <a:pPr algn="ctr"/>
            <a:r>
              <a:rPr lang="en-US" b="1" dirty="0" smtClean="0"/>
              <a:t>Concluding Remarks continued… </a:t>
            </a:r>
            <a:endParaRPr lang="en-US" b="1" dirty="0"/>
          </a:p>
        </p:txBody>
      </p:sp>
      <p:sp>
        <p:nvSpPr>
          <p:cNvPr id="3" name="Content Placeholder 2"/>
          <p:cNvSpPr>
            <a:spLocks noGrp="1"/>
          </p:cNvSpPr>
          <p:nvPr>
            <p:ph idx="1"/>
          </p:nvPr>
        </p:nvSpPr>
        <p:spPr/>
        <p:txBody>
          <a:bodyPr>
            <a:normAutofit fontScale="55000" lnSpcReduction="20000"/>
          </a:bodyPr>
          <a:lstStyle/>
          <a:p>
            <a:r>
              <a:rPr lang="en-US" sz="6300" dirty="0" smtClean="0"/>
              <a:t> Letsema Centre says: Elections are about the people expressing their will about who must co-govern with them. Let no situation except Acts of God must stand against the noble act and birth right of choosing who must lead people. It is always better to choose under peaceful and conducive conditions, but the need to reclaim the right to choose becomes even necessary under harder conditions. All legible citizens must freely, fairly and regularly participate in determining who must represent them to co-create and realize a shared future.         </a:t>
            </a:r>
            <a:endParaRPr lang="en-US" dirty="0"/>
          </a:p>
        </p:txBody>
      </p:sp>
      <p:sp>
        <p:nvSpPr>
          <p:cNvPr id="6" name="Slide Number Placeholder 5"/>
          <p:cNvSpPr>
            <a:spLocks noGrp="1"/>
          </p:cNvSpPr>
          <p:nvPr>
            <p:ph type="sldNum" sz="quarter" idx="12"/>
          </p:nvPr>
        </p:nvSpPr>
        <p:spPr/>
        <p:txBody>
          <a:bodyPr/>
          <a:lstStyle/>
          <a:p>
            <a:fld id="{DCFAE7DC-6977-456D-8A8C-BB78694FFC2D}" type="slidenum">
              <a:rPr lang="en-US" smtClean="0"/>
              <a:t>33</a:t>
            </a:fld>
            <a:endParaRPr lang="en-US"/>
          </a:p>
        </p:txBody>
      </p:sp>
    </p:spTree>
    <p:extLst>
      <p:ext uri="{BB962C8B-B14F-4D97-AF65-F5344CB8AC3E}">
        <p14:creationId xmlns:p14="http://schemas.microsoft.com/office/powerpoint/2010/main" val="159803977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stretch>
            <a:fillRect/>
          </a:stretch>
        </p:blipFill>
        <p:spPr>
          <a:xfrm>
            <a:off x="10591734" y="546280"/>
            <a:ext cx="762066" cy="963251"/>
          </a:xfrm>
          <a:prstGeom prst="rect">
            <a:avLst/>
          </a:prstGeom>
        </p:spPr>
      </p:pic>
      <p:sp>
        <p:nvSpPr>
          <p:cNvPr id="2" name="Title 1"/>
          <p:cNvSpPr>
            <a:spLocks noGrp="1"/>
          </p:cNvSpPr>
          <p:nvPr>
            <p:ph type="title"/>
          </p:nvPr>
        </p:nvSpPr>
        <p:spPr/>
        <p:txBody>
          <a:bodyPr/>
          <a:lstStyle/>
          <a:p>
            <a:pPr algn="ctr"/>
            <a:r>
              <a:rPr lang="en-US" b="1" dirty="0" smtClean="0"/>
              <a:t>Concluding Remarks continued… </a:t>
            </a:r>
            <a:endParaRPr lang="en-US" b="1" dirty="0"/>
          </a:p>
        </p:txBody>
      </p:sp>
      <p:sp>
        <p:nvSpPr>
          <p:cNvPr id="3" name="Content Placeholder 2"/>
          <p:cNvSpPr>
            <a:spLocks noGrp="1"/>
          </p:cNvSpPr>
          <p:nvPr>
            <p:ph idx="1"/>
          </p:nvPr>
        </p:nvSpPr>
        <p:spPr/>
        <p:txBody>
          <a:bodyPr>
            <a:normAutofit fontScale="85000" lnSpcReduction="10000"/>
          </a:bodyPr>
          <a:lstStyle/>
          <a:p>
            <a:r>
              <a:rPr lang="en-US" sz="6300" dirty="0" smtClean="0"/>
              <a:t> Letsema Centre finally submit that the 2021 Local Government Elections be allowed to proceed as long as the IEC is given the required support to mitigate known Covid-19 implications and contradictions      </a:t>
            </a:r>
            <a:endParaRPr lang="en-US" dirty="0"/>
          </a:p>
        </p:txBody>
      </p:sp>
      <p:sp>
        <p:nvSpPr>
          <p:cNvPr id="6" name="Slide Number Placeholder 5"/>
          <p:cNvSpPr>
            <a:spLocks noGrp="1"/>
          </p:cNvSpPr>
          <p:nvPr>
            <p:ph type="sldNum" sz="quarter" idx="12"/>
          </p:nvPr>
        </p:nvSpPr>
        <p:spPr/>
        <p:txBody>
          <a:bodyPr/>
          <a:lstStyle/>
          <a:p>
            <a:fld id="{DCFAE7DC-6977-456D-8A8C-BB78694FFC2D}" type="slidenum">
              <a:rPr lang="en-US" smtClean="0"/>
              <a:t>34</a:t>
            </a:fld>
            <a:endParaRPr lang="en-US"/>
          </a:p>
        </p:txBody>
      </p:sp>
    </p:spTree>
    <p:extLst>
      <p:ext uri="{BB962C8B-B14F-4D97-AF65-F5344CB8AC3E}">
        <p14:creationId xmlns:p14="http://schemas.microsoft.com/office/powerpoint/2010/main" val="72408625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stretch>
            <a:fillRect/>
          </a:stretch>
        </p:blipFill>
        <p:spPr>
          <a:xfrm>
            <a:off x="10591734" y="546280"/>
            <a:ext cx="762066" cy="963251"/>
          </a:xfrm>
          <a:prstGeom prst="rect">
            <a:avLst/>
          </a:prstGeom>
        </p:spPr>
      </p:pic>
      <p:sp>
        <p:nvSpPr>
          <p:cNvPr id="2" name="Title 1"/>
          <p:cNvSpPr>
            <a:spLocks noGrp="1"/>
          </p:cNvSpPr>
          <p:nvPr>
            <p:ph type="title"/>
          </p:nvPr>
        </p:nvSpPr>
        <p:spPr/>
        <p:txBody>
          <a:bodyPr/>
          <a:lstStyle/>
          <a:p>
            <a:pPr algn="ctr"/>
            <a:r>
              <a:rPr lang="en-US" b="1" dirty="0" smtClean="0"/>
              <a:t>Concluding Remarks End </a:t>
            </a:r>
            <a:endParaRPr lang="en-US" b="1" dirty="0"/>
          </a:p>
        </p:txBody>
      </p:sp>
      <p:sp>
        <p:nvSpPr>
          <p:cNvPr id="6" name="Content Placeholder 5"/>
          <p:cNvSpPr>
            <a:spLocks noGrp="1"/>
          </p:cNvSpPr>
          <p:nvPr>
            <p:ph idx="1"/>
          </p:nvPr>
        </p:nvSpPr>
        <p:spPr/>
        <p:txBody>
          <a:bodyPr>
            <a:normAutofit fontScale="92500" lnSpcReduction="20000"/>
          </a:bodyPr>
          <a:lstStyle/>
          <a:p>
            <a:pPr marL="0" indent="0" algn="ctr">
              <a:buNone/>
            </a:pPr>
            <a:endParaRPr lang="en-US" sz="8800" dirty="0" smtClean="0"/>
          </a:p>
          <a:p>
            <a:pPr marL="0" indent="0" algn="ctr">
              <a:buNone/>
            </a:pPr>
            <a:r>
              <a:rPr lang="en-US" sz="8800" dirty="0" smtClean="0"/>
              <a:t>We Thank You! </a:t>
            </a:r>
          </a:p>
          <a:p>
            <a:pPr marL="0" indent="0" algn="ctr">
              <a:buNone/>
            </a:pPr>
            <a:endParaRPr lang="en-US" sz="8800" dirty="0" smtClean="0"/>
          </a:p>
          <a:p>
            <a:pPr marL="0" indent="0" algn="ctr">
              <a:buNone/>
            </a:pPr>
            <a:r>
              <a:rPr lang="en-US" sz="8800" dirty="0" smtClean="0"/>
              <a:t>Re A Leboga!</a:t>
            </a:r>
            <a:endParaRPr lang="en-US" sz="8800" dirty="0"/>
          </a:p>
        </p:txBody>
      </p:sp>
      <p:sp>
        <p:nvSpPr>
          <p:cNvPr id="4" name="Slide Number Placeholder 3"/>
          <p:cNvSpPr>
            <a:spLocks noGrp="1"/>
          </p:cNvSpPr>
          <p:nvPr>
            <p:ph type="sldNum" sz="quarter" idx="12"/>
          </p:nvPr>
        </p:nvSpPr>
        <p:spPr/>
        <p:txBody>
          <a:bodyPr/>
          <a:lstStyle/>
          <a:p>
            <a:fld id="{DCFAE7DC-6977-456D-8A8C-BB78694FFC2D}" type="slidenum">
              <a:rPr lang="en-US" smtClean="0"/>
              <a:t>35</a:t>
            </a:fld>
            <a:endParaRPr lang="en-US"/>
          </a:p>
        </p:txBody>
      </p:sp>
    </p:spTree>
    <p:extLst>
      <p:ext uri="{BB962C8B-B14F-4D97-AF65-F5344CB8AC3E}">
        <p14:creationId xmlns:p14="http://schemas.microsoft.com/office/powerpoint/2010/main" val="209721977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stretch>
            <a:fillRect/>
          </a:stretch>
        </p:blipFill>
        <p:spPr>
          <a:xfrm>
            <a:off x="10591734" y="546280"/>
            <a:ext cx="762066" cy="963251"/>
          </a:xfrm>
          <a:prstGeom prst="rect">
            <a:avLst/>
          </a:prstGeom>
        </p:spPr>
      </p:pic>
      <p:sp>
        <p:nvSpPr>
          <p:cNvPr id="2" name="Title 1"/>
          <p:cNvSpPr>
            <a:spLocks noGrp="1"/>
          </p:cNvSpPr>
          <p:nvPr>
            <p:ph type="title"/>
          </p:nvPr>
        </p:nvSpPr>
        <p:spPr/>
        <p:txBody>
          <a:bodyPr/>
          <a:lstStyle/>
          <a:p>
            <a:pPr algn="ctr"/>
            <a:r>
              <a:rPr lang="en-US" b="1" dirty="0" smtClean="0"/>
              <a:t>Opening Remarks continued…</a:t>
            </a:r>
            <a:endParaRPr lang="en-US" b="1" dirty="0"/>
          </a:p>
        </p:txBody>
      </p:sp>
      <p:sp>
        <p:nvSpPr>
          <p:cNvPr id="3" name="Content Placeholder 2"/>
          <p:cNvSpPr>
            <a:spLocks noGrp="1"/>
          </p:cNvSpPr>
          <p:nvPr>
            <p:ph idx="1"/>
          </p:nvPr>
        </p:nvSpPr>
        <p:spPr/>
        <p:txBody>
          <a:bodyPr>
            <a:normAutofit fontScale="85000" lnSpcReduction="20000"/>
          </a:bodyPr>
          <a:lstStyle/>
          <a:p>
            <a:r>
              <a:rPr lang="en-US" sz="6300" dirty="0" smtClean="0"/>
              <a:t> Volunteers of Letsema Centre are always, and amongst several ongoing community-based programmes, projects, and campaigns, involved in voter education, election monitoring, observation, and analysis</a:t>
            </a:r>
            <a:endParaRPr lang="en-US" dirty="0" smtClean="0"/>
          </a:p>
          <a:p>
            <a:endParaRPr lang="en-US" dirty="0"/>
          </a:p>
        </p:txBody>
      </p:sp>
      <p:sp>
        <p:nvSpPr>
          <p:cNvPr id="6" name="Slide Number Placeholder 5"/>
          <p:cNvSpPr>
            <a:spLocks noGrp="1"/>
          </p:cNvSpPr>
          <p:nvPr>
            <p:ph type="sldNum" sz="quarter" idx="12"/>
          </p:nvPr>
        </p:nvSpPr>
        <p:spPr/>
        <p:txBody>
          <a:bodyPr/>
          <a:lstStyle/>
          <a:p>
            <a:fld id="{DCFAE7DC-6977-456D-8A8C-BB78694FFC2D}" type="slidenum">
              <a:rPr lang="en-US" smtClean="0"/>
              <a:t>4</a:t>
            </a:fld>
            <a:endParaRPr lang="en-US"/>
          </a:p>
        </p:txBody>
      </p:sp>
    </p:spTree>
    <p:extLst>
      <p:ext uri="{BB962C8B-B14F-4D97-AF65-F5344CB8AC3E}">
        <p14:creationId xmlns:p14="http://schemas.microsoft.com/office/powerpoint/2010/main" val="246713015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stretch>
            <a:fillRect/>
          </a:stretch>
        </p:blipFill>
        <p:spPr>
          <a:xfrm>
            <a:off x="10591734" y="546280"/>
            <a:ext cx="762066" cy="963251"/>
          </a:xfrm>
          <a:prstGeom prst="rect">
            <a:avLst/>
          </a:prstGeom>
        </p:spPr>
      </p:pic>
      <p:sp>
        <p:nvSpPr>
          <p:cNvPr id="2" name="Title 1"/>
          <p:cNvSpPr>
            <a:spLocks noGrp="1"/>
          </p:cNvSpPr>
          <p:nvPr>
            <p:ph type="title"/>
          </p:nvPr>
        </p:nvSpPr>
        <p:spPr/>
        <p:txBody>
          <a:bodyPr/>
          <a:lstStyle/>
          <a:p>
            <a:pPr algn="ctr"/>
            <a:r>
              <a:rPr lang="en-US" b="1" dirty="0" smtClean="0"/>
              <a:t>Opening Remarks continued…</a:t>
            </a:r>
            <a:endParaRPr lang="en-US" b="1" dirty="0"/>
          </a:p>
        </p:txBody>
      </p:sp>
      <p:sp>
        <p:nvSpPr>
          <p:cNvPr id="3" name="Content Placeholder 2"/>
          <p:cNvSpPr>
            <a:spLocks noGrp="1"/>
          </p:cNvSpPr>
          <p:nvPr>
            <p:ph idx="1"/>
          </p:nvPr>
        </p:nvSpPr>
        <p:spPr/>
        <p:txBody>
          <a:bodyPr>
            <a:normAutofit fontScale="85000" lnSpcReduction="20000"/>
          </a:bodyPr>
          <a:lstStyle/>
          <a:p>
            <a:r>
              <a:rPr lang="en-US" sz="6300" dirty="0" smtClean="0"/>
              <a:t> Letsema Centre is humbled to contribute to the mammoth task spearheaded by Justice Moseneke – and to recommend what must be done to ensure Free and Fair 2021 Local Government Elections under Covid-19 pandemic</a:t>
            </a:r>
            <a:endParaRPr lang="en-US" dirty="0"/>
          </a:p>
        </p:txBody>
      </p:sp>
      <p:sp>
        <p:nvSpPr>
          <p:cNvPr id="6" name="Slide Number Placeholder 5"/>
          <p:cNvSpPr>
            <a:spLocks noGrp="1"/>
          </p:cNvSpPr>
          <p:nvPr>
            <p:ph type="sldNum" sz="quarter" idx="12"/>
          </p:nvPr>
        </p:nvSpPr>
        <p:spPr/>
        <p:txBody>
          <a:bodyPr/>
          <a:lstStyle/>
          <a:p>
            <a:fld id="{DCFAE7DC-6977-456D-8A8C-BB78694FFC2D}" type="slidenum">
              <a:rPr lang="en-US" smtClean="0"/>
              <a:t>5</a:t>
            </a:fld>
            <a:endParaRPr lang="en-US"/>
          </a:p>
        </p:txBody>
      </p:sp>
    </p:spTree>
    <p:extLst>
      <p:ext uri="{BB962C8B-B14F-4D97-AF65-F5344CB8AC3E}">
        <p14:creationId xmlns:p14="http://schemas.microsoft.com/office/powerpoint/2010/main" val="76992601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stretch>
            <a:fillRect/>
          </a:stretch>
        </p:blipFill>
        <p:spPr>
          <a:xfrm>
            <a:off x="10591734" y="546280"/>
            <a:ext cx="762066" cy="963251"/>
          </a:xfrm>
          <a:prstGeom prst="rect">
            <a:avLst/>
          </a:prstGeom>
        </p:spPr>
      </p:pic>
      <p:sp>
        <p:nvSpPr>
          <p:cNvPr id="2" name="Title 1"/>
          <p:cNvSpPr>
            <a:spLocks noGrp="1"/>
          </p:cNvSpPr>
          <p:nvPr>
            <p:ph type="title"/>
          </p:nvPr>
        </p:nvSpPr>
        <p:spPr/>
        <p:txBody>
          <a:bodyPr/>
          <a:lstStyle/>
          <a:p>
            <a:pPr algn="ctr"/>
            <a:r>
              <a:rPr lang="en-US" b="1" dirty="0" smtClean="0"/>
              <a:t>Background Context </a:t>
            </a:r>
            <a:endParaRPr lang="en-US" b="1" dirty="0"/>
          </a:p>
        </p:txBody>
      </p:sp>
      <p:sp>
        <p:nvSpPr>
          <p:cNvPr id="3" name="Content Placeholder 2"/>
          <p:cNvSpPr>
            <a:spLocks noGrp="1"/>
          </p:cNvSpPr>
          <p:nvPr>
            <p:ph idx="1"/>
          </p:nvPr>
        </p:nvSpPr>
        <p:spPr/>
        <p:txBody>
          <a:bodyPr>
            <a:normAutofit lnSpcReduction="10000"/>
          </a:bodyPr>
          <a:lstStyle/>
          <a:p>
            <a:r>
              <a:rPr lang="en-US" sz="6300" dirty="0"/>
              <a:t> E</a:t>
            </a:r>
            <a:r>
              <a:rPr lang="en-US" sz="6300" dirty="0" smtClean="0"/>
              <a:t>mphasis on access to electoral information including upholding and balancing between the rights of </a:t>
            </a:r>
            <a:r>
              <a:rPr lang="en-US" sz="6300" dirty="0"/>
              <a:t>V</a:t>
            </a:r>
            <a:r>
              <a:rPr lang="en-US" sz="6300" dirty="0" smtClean="0"/>
              <a:t>oters and Candidates (Parties)    </a:t>
            </a:r>
            <a:endParaRPr lang="en-US" dirty="0" smtClean="0"/>
          </a:p>
          <a:p>
            <a:endParaRPr lang="en-US" dirty="0"/>
          </a:p>
        </p:txBody>
      </p:sp>
      <p:sp>
        <p:nvSpPr>
          <p:cNvPr id="6" name="Slide Number Placeholder 5"/>
          <p:cNvSpPr>
            <a:spLocks noGrp="1"/>
          </p:cNvSpPr>
          <p:nvPr>
            <p:ph type="sldNum" sz="quarter" idx="12"/>
          </p:nvPr>
        </p:nvSpPr>
        <p:spPr/>
        <p:txBody>
          <a:bodyPr/>
          <a:lstStyle/>
          <a:p>
            <a:fld id="{DCFAE7DC-6977-456D-8A8C-BB78694FFC2D}" type="slidenum">
              <a:rPr lang="en-US" smtClean="0"/>
              <a:t>6</a:t>
            </a:fld>
            <a:endParaRPr lang="en-US"/>
          </a:p>
        </p:txBody>
      </p:sp>
    </p:spTree>
    <p:extLst>
      <p:ext uri="{BB962C8B-B14F-4D97-AF65-F5344CB8AC3E}">
        <p14:creationId xmlns:p14="http://schemas.microsoft.com/office/powerpoint/2010/main" val="125873852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stretch>
            <a:fillRect/>
          </a:stretch>
        </p:blipFill>
        <p:spPr>
          <a:xfrm>
            <a:off x="10591734" y="546280"/>
            <a:ext cx="762066" cy="963251"/>
          </a:xfrm>
          <a:prstGeom prst="rect">
            <a:avLst/>
          </a:prstGeom>
        </p:spPr>
      </p:pic>
      <p:sp>
        <p:nvSpPr>
          <p:cNvPr id="2" name="Title 1"/>
          <p:cNvSpPr>
            <a:spLocks noGrp="1"/>
          </p:cNvSpPr>
          <p:nvPr>
            <p:ph type="title"/>
          </p:nvPr>
        </p:nvSpPr>
        <p:spPr/>
        <p:txBody>
          <a:bodyPr/>
          <a:lstStyle/>
          <a:p>
            <a:pPr algn="ctr"/>
            <a:r>
              <a:rPr lang="en-US" b="1" dirty="0" smtClean="0"/>
              <a:t>Background Context </a:t>
            </a:r>
            <a:endParaRPr lang="en-US" b="1" dirty="0"/>
          </a:p>
        </p:txBody>
      </p:sp>
      <p:sp>
        <p:nvSpPr>
          <p:cNvPr id="3" name="Content Placeholder 2"/>
          <p:cNvSpPr>
            <a:spLocks noGrp="1"/>
          </p:cNvSpPr>
          <p:nvPr>
            <p:ph idx="1"/>
          </p:nvPr>
        </p:nvSpPr>
        <p:spPr/>
        <p:txBody>
          <a:bodyPr>
            <a:normAutofit fontScale="92500" lnSpcReduction="10000"/>
          </a:bodyPr>
          <a:lstStyle/>
          <a:p>
            <a:r>
              <a:rPr lang="en-US" sz="6300" dirty="0"/>
              <a:t> </a:t>
            </a:r>
            <a:r>
              <a:rPr lang="en-US" sz="6300" dirty="0" smtClean="0"/>
              <a:t>It is unfair not to expect both the State President and IEC not to prepare and comply accordingly i.t.o existing constitutional provisions and all other applicable legislative frameworks    </a:t>
            </a:r>
            <a:endParaRPr lang="en-US" dirty="0" smtClean="0"/>
          </a:p>
          <a:p>
            <a:endParaRPr lang="en-US" dirty="0"/>
          </a:p>
        </p:txBody>
      </p:sp>
      <p:sp>
        <p:nvSpPr>
          <p:cNvPr id="6" name="Slide Number Placeholder 5"/>
          <p:cNvSpPr>
            <a:spLocks noGrp="1"/>
          </p:cNvSpPr>
          <p:nvPr>
            <p:ph type="sldNum" sz="quarter" idx="12"/>
          </p:nvPr>
        </p:nvSpPr>
        <p:spPr/>
        <p:txBody>
          <a:bodyPr/>
          <a:lstStyle/>
          <a:p>
            <a:fld id="{DCFAE7DC-6977-456D-8A8C-BB78694FFC2D}" type="slidenum">
              <a:rPr lang="en-US" smtClean="0"/>
              <a:t>7</a:t>
            </a:fld>
            <a:endParaRPr lang="en-US"/>
          </a:p>
        </p:txBody>
      </p:sp>
    </p:spTree>
    <p:extLst>
      <p:ext uri="{BB962C8B-B14F-4D97-AF65-F5344CB8AC3E}">
        <p14:creationId xmlns:p14="http://schemas.microsoft.com/office/powerpoint/2010/main" val="196226406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stretch>
            <a:fillRect/>
          </a:stretch>
        </p:blipFill>
        <p:spPr>
          <a:xfrm>
            <a:off x="10591734" y="546280"/>
            <a:ext cx="762066" cy="963251"/>
          </a:xfrm>
          <a:prstGeom prst="rect">
            <a:avLst/>
          </a:prstGeom>
        </p:spPr>
      </p:pic>
      <p:sp>
        <p:nvSpPr>
          <p:cNvPr id="2" name="Title 1"/>
          <p:cNvSpPr>
            <a:spLocks noGrp="1"/>
          </p:cNvSpPr>
          <p:nvPr>
            <p:ph type="title"/>
          </p:nvPr>
        </p:nvSpPr>
        <p:spPr/>
        <p:txBody>
          <a:bodyPr/>
          <a:lstStyle/>
          <a:p>
            <a:pPr algn="ctr"/>
            <a:r>
              <a:rPr lang="en-US" b="1" dirty="0" smtClean="0"/>
              <a:t>Background Context continued…</a:t>
            </a:r>
            <a:endParaRPr lang="en-US" b="1" dirty="0"/>
          </a:p>
        </p:txBody>
      </p:sp>
      <p:sp>
        <p:nvSpPr>
          <p:cNvPr id="3" name="Content Placeholder 2"/>
          <p:cNvSpPr>
            <a:spLocks noGrp="1"/>
          </p:cNvSpPr>
          <p:nvPr>
            <p:ph idx="1"/>
          </p:nvPr>
        </p:nvSpPr>
        <p:spPr/>
        <p:txBody>
          <a:bodyPr>
            <a:normAutofit fontScale="77500" lnSpcReduction="20000"/>
          </a:bodyPr>
          <a:lstStyle/>
          <a:p>
            <a:r>
              <a:rPr lang="en-US" sz="6300" dirty="0"/>
              <a:t> </a:t>
            </a:r>
            <a:r>
              <a:rPr lang="en-US" sz="6300" dirty="0" smtClean="0"/>
              <a:t>Also emphasis that “Ensuring Free, Fair, and Regular Elections” does not start and end with Covid-19 – it actually constitute a fundamentally overriding constitutional obligation not only for the IEC but for all interested State and Non-State Actors  </a:t>
            </a:r>
            <a:endParaRPr lang="en-US" dirty="0" smtClean="0"/>
          </a:p>
          <a:p>
            <a:endParaRPr lang="en-US" dirty="0"/>
          </a:p>
        </p:txBody>
      </p:sp>
      <p:sp>
        <p:nvSpPr>
          <p:cNvPr id="6" name="Slide Number Placeholder 5"/>
          <p:cNvSpPr>
            <a:spLocks noGrp="1"/>
          </p:cNvSpPr>
          <p:nvPr>
            <p:ph type="sldNum" sz="quarter" idx="12"/>
          </p:nvPr>
        </p:nvSpPr>
        <p:spPr/>
        <p:txBody>
          <a:bodyPr/>
          <a:lstStyle/>
          <a:p>
            <a:fld id="{DCFAE7DC-6977-456D-8A8C-BB78694FFC2D}" type="slidenum">
              <a:rPr lang="en-US" smtClean="0"/>
              <a:t>8</a:t>
            </a:fld>
            <a:endParaRPr lang="en-US"/>
          </a:p>
        </p:txBody>
      </p:sp>
    </p:spTree>
    <p:extLst>
      <p:ext uri="{BB962C8B-B14F-4D97-AF65-F5344CB8AC3E}">
        <p14:creationId xmlns:p14="http://schemas.microsoft.com/office/powerpoint/2010/main" val="15511825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stretch>
            <a:fillRect/>
          </a:stretch>
        </p:blipFill>
        <p:spPr>
          <a:xfrm>
            <a:off x="10591734" y="546280"/>
            <a:ext cx="762066" cy="963251"/>
          </a:xfrm>
          <a:prstGeom prst="rect">
            <a:avLst/>
          </a:prstGeom>
        </p:spPr>
      </p:pic>
      <p:sp>
        <p:nvSpPr>
          <p:cNvPr id="2" name="Title 1"/>
          <p:cNvSpPr>
            <a:spLocks noGrp="1"/>
          </p:cNvSpPr>
          <p:nvPr>
            <p:ph type="title"/>
          </p:nvPr>
        </p:nvSpPr>
        <p:spPr/>
        <p:txBody>
          <a:bodyPr/>
          <a:lstStyle/>
          <a:p>
            <a:pPr algn="ctr"/>
            <a:r>
              <a:rPr lang="en-US" b="1" dirty="0" smtClean="0"/>
              <a:t>Background Context continued…</a:t>
            </a:r>
            <a:endParaRPr lang="en-US" b="1" dirty="0"/>
          </a:p>
        </p:txBody>
      </p:sp>
      <p:sp>
        <p:nvSpPr>
          <p:cNvPr id="3" name="Content Placeholder 2"/>
          <p:cNvSpPr>
            <a:spLocks noGrp="1"/>
          </p:cNvSpPr>
          <p:nvPr>
            <p:ph idx="1"/>
          </p:nvPr>
        </p:nvSpPr>
        <p:spPr/>
        <p:txBody>
          <a:bodyPr>
            <a:normAutofit fontScale="77500" lnSpcReduction="20000"/>
          </a:bodyPr>
          <a:lstStyle/>
          <a:p>
            <a:r>
              <a:rPr lang="en-US" sz="6300" dirty="0" smtClean="0"/>
              <a:t> Therefore submit that Covid-19 only serve to deepen contradictions about electoral risks and fears, amplify the voting sensitivities, and expose lapses in electioneering dynamics (all likely to compromise the freeness and fairness of elections, if not attended to)    </a:t>
            </a:r>
            <a:endParaRPr lang="en-US" dirty="0" smtClean="0"/>
          </a:p>
          <a:p>
            <a:endParaRPr lang="en-US" dirty="0"/>
          </a:p>
        </p:txBody>
      </p:sp>
      <p:sp>
        <p:nvSpPr>
          <p:cNvPr id="6" name="Slide Number Placeholder 5"/>
          <p:cNvSpPr>
            <a:spLocks noGrp="1"/>
          </p:cNvSpPr>
          <p:nvPr>
            <p:ph type="sldNum" sz="quarter" idx="12"/>
          </p:nvPr>
        </p:nvSpPr>
        <p:spPr/>
        <p:txBody>
          <a:bodyPr/>
          <a:lstStyle/>
          <a:p>
            <a:fld id="{DCFAE7DC-6977-456D-8A8C-BB78694FFC2D}" type="slidenum">
              <a:rPr lang="en-US" smtClean="0"/>
              <a:t>9</a:t>
            </a:fld>
            <a:endParaRPr lang="en-US"/>
          </a:p>
        </p:txBody>
      </p:sp>
    </p:spTree>
    <p:extLst>
      <p:ext uri="{BB962C8B-B14F-4D97-AF65-F5344CB8AC3E}">
        <p14:creationId xmlns:p14="http://schemas.microsoft.com/office/powerpoint/2010/main" val="52762423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551</TotalTime>
  <Words>1379</Words>
  <Application>Microsoft Office PowerPoint</Application>
  <PresentationFormat>Widescreen</PresentationFormat>
  <Paragraphs>120</Paragraphs>
  <Slides>35</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35</vt:i4>
      </vt:variant>
    </vt:vector>
  </HeadingPairs>
  <TitlesOfParts>
    <vt:vector size="39" baseType="lpstr">
      <vt:lpstr>Arial</vt:lpstr>
      <vt:lpstr>Calibri</vt:lpstr>
      <vt:lpstr>Calibri Light</vt:lpstr>
      <vt:lpstr>Office Theme</vt:lpstr>
      <vt:lpstr> Submission to Justice Moseneke’s IEC Inquiry Into Ensuring Free and Fair 2021 Local Government Elections under Covid-19  </vt:lpstr>
      <vt:lpstr>Presentation Outline</vt:lpstr>
      <vt:lpstr>Opening Remarks</vt:lpstr>
      <vt:lpstr>Opening Remarks continued…</vt:lpstr>
      <vt:lpstr>Opening Remarks continued…</vt:lpstr>
      <vt:lpstr>Background Context </vt:lpstr>
      <vt:lpstr>Background Context </vt:lpstr>
      <vt:lpstr>Background Context continued…</vt:lpstr>
      <vt:lpstr>Background Context continued…</vt:lpstr>
      <vt:lpstr>Key Discussions</vt:lpstr>
      <vt:lpstr>Key Discussions continued…</vt:lpstr>
      <vt:lpstr>Key Discussions continued…</vt:lpstr>
      <vt:lpstr>Key Discussions continued…</vt:lpstr>
      <vt:lpstr>Key Discussions continued…</vt:lpstr>
      <vt:lpstr>Key Discussions continued…</vt:lpstr>
      <vt:lpstr>Key Discussions continued…</vt:lpstr>
      <vt:lpstr>Key Discussions continued…</vt:lpstr>
      <vt:lpstr>Key Discussions continued…</vt:lpstr>
      <vt:lpstr>Key Discussions continued…</vt:lpstr>
      <vt:lpstr>Key Discussions continued…</vt:lpstr>
      <vt:lpstr>Key Discussions continued…</vt:lpstr>
      <vt:lpstr>Specific Suggestions</vt:lpstr>
      <vt:lpstr>Specific Suggestions continued…</vt:lpstr>
      <vt:lpstr>Specific Suggestions continued…</vt:lpstr>
      <vt:lpstr>Specific Suggestions continued…</vt:lpstr>
      <vt:lpstr>Specific Suggestions continued…</vt:lpstr>
      <vt:lpstr>Specific Suggestions continued…</vt:lpstr>
      <vt:lpstr>Specific Suggestions continued…</vt:lpstr>
      <vt:lpstr>Specific Suggestions continued…</vt:lpstr>
      <vt:lpstr>Specific Suggestions continued…</vt:lpstr>
      <vt:lpstr>Specific Suggestions continued…</vt:lpstr>
      <vt:lpstr>Concluding Remarks </vt:lpstr>
      <vt:lpstr>Concluding Remarks continued… </vt:lpstr>
      <vt:lpstr>Concluding Remarks continued… </vt:lpstr>
      <vt:lpstr>Concluding Remarks End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Submission by Letsema Centre for Dev</dc:title>
  <dc:creator>matsela motitswe</dc:creator>
  <cp:lastModifiedBy>Kekana, Molebogeng</cp:lastModifiedBy>
  <cp:revision>68</cp:revision>
  <dcterms:created xsi:type="dcterms:W3CDTF">2021-06-29T08:16:33Z</dcterms:created>
  <dcterms:modified xsi:type="dcterms:W3CDTF">2021-06-30T05:05:23Z</dcterms:modified>
</cp:coreProperties>
</file>